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797675" cy="985996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rik Kaesemans" initials="G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495" autoAdjust="0"/>
    <p:restoredTop sz="94660"/>
  </p:normalViewPr>
  <p:slideViewPr>
    <p:cSldViewPr showGuides="1">
      <p:cViewPr>
        <p:scale>
          <a:sx n="66" d="100"/>
          <a:sy n="66" d="100"/>
        </p:scale>
        <p:origin x="-979" y="446"/>
      </p:cViewPr>
      <p:guideLst>
        <p:guide orient="horz" pos="202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6-24T13:32:57.469" idx="1">
    <p:pos x="324" y="3801"/>
    <p:text>CGG logo groter, in zwarte kleur en rechts bovenaan plaatsen, logo's koepels veel kleiner in verhouding tot CGG logo</p:text>
  </p:cm>
  <p:cm authorId="0" dt="2014-06-24T13:43:33.723" idx="2">
    <p:pos x="2256" y="972"/>
    <p:text>dit vervangen door het officiële CGG logo</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12855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242188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258568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239770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198228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D244B95C-A925-4E42-9ECB-3FAD0E1EC868}" type="datetimeFigureOut">
              <a:rPr lang="nl-BE" smtClean="0"/>
              <a:t>24/06/2014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236590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D244B95C-A925-4E42-9ECB-3FAD0E1EC868}" type="datetimeFigureOut">
              <a:rPr lang="nl-BE" smtClean="0"/>
              <a:t>24/06/2014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119240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D244B95C-A925-4E42-9ECB-3FAD0E1EC868}" type="datetimeFigureOut">
              <a:rPr lang="nl-BE" smtClean="0"/>
              <a:t>24/06/2014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179260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244B95C-A925-4E42-9ECB-3FAD0E1EC868}" type="datetimeFigureOut">
              <a:rPr lang="nl-BE" smtClean="0"/>
              <a:t>24/06/2014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20929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44B95C-A925-4E42-9ECB-3FAD0E1EC868}" type="datetimeFigureOut">
              <a:rPr lang="nl-BE" smtClean="0"/>
              <a:t>24/06/2014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327109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244B95C-A925-4E42-9ECB-3FAD0E1EC868}" type="datetimeFigureOut">
              <a:rPr lang="nl-BE" smtClean="0"/>
              <a:t>24/06/2014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B82CFFFB-8E45-4428-9F15-5240EA460C9D}" type="slidenum">
              <a:rPr lang="nl-BE" smtClean="0"/>
              <a:t>‹nr.›</a:t>
            </a:fld>
            <a:endParaRPr lang="nl-BE"/>
          </a:p>
        </p:txBody>
      </p:sp>
    </p:spTree>
    <p:extLst>
      <p:ext uri="{BB962C8B-B14F-4D97-AF65-F5344CB8AC3E}">
        <p14:creationId xmlns:p14="http://schemas.microsoft.com/office/powerpoint/2010/main" val="1372985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4B95C-A925-4E42-9ECB-3FAD0E1EC868}" type="datetimeFigureOut">
              <a:rPr lang="nl-BE" smtClean="0"/>
              <a:t>24/06/2014</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FFFB-8E45-4428-9F15-5240EA460C9D}" type="slidenum">
              <a:rPr lang="nl-BE" smtClean="0"/>
              <a:t>‹nr.›</a:t>
            </a:fld>
            <a:endParaRPr lang="nl-BE"/>
          </a:p>
        </p:txBody>
      </p:sp>
    </p:spTree>
    <p:extLst>
      <p:ext uri="{BB962C8B-B14F-4D97-AF65-F5344CB8AC3E}">
        <p14:creationId xmlns:p14="http://schemas.microsoft.com/office/powerpoint/2010/main" val="1733766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vggz.be/" TargetMode="External"/><Relationship Id="rId13" Type="http://schemas.openxmlformats.org/officeDocument/2006/relationships/hyperlink" Target="http://www.cggprisma.be/" TargetMode="External"/><Relationship Id="rId3" Type="http://schemas.openxmlformats.org/officeDocument/2006/relationships/image" Target="../media/image3.png"/><Relationship Id="rId7" Type="http://schemas.openxmlformats.org/officeDocument/2006/relationships/hyperlink" Target="http://www.ahasverus.be/" TargetMode="External"/><Relationship Id="rId12" Type="http://schemas.openxmlformats.org/officeDocument/2006/relationships/hyperlink" Target="http://www.cgglargo.be/" TargetMode="External"/><Relationship Id="rId2" Type="http://schemas.openxmlformats.org/officeDocument/2006/relationships/image" Target="../media/image2.jpeg"/><Relationship Id="rId16" Type="http://schemas.openxmlformats.org/officeDocument/2006/relationships/hyperlink" Target="http://www.dedriestromen.be/" TargetMode="External"/><Relationship Id="rId1" Type="http://schemas.openxmlformats.org/officeDocument/2006/relationships/slideLayout" Target="../slideLayouts/slideLayout2.xml"/><Relationship Id="rId6" Type="http://schemas.openxmlformats.org/officeDocument/2006/relationships/hyperlink" Target="http://www.cggdepont.be/" TargetMode="External"/><Relationship Id="rId11" Type="http://schemas.openxmlformats.org/officeDocument/2006/relationships/hyperlink" Target="http://www.cggml.be/" TargetMode="External"/><Relationship Id="rId5" Type="http://schemas.openxmlformats.org/officeDocument/2006/relationships/hyperlink" Target="http://www.cggkempen.be/" TargetMode="External"/><Relationship Id="rId15" Type="http://schemas.openxmlformats.org/officeDocument/2006/relationships/hyperlink" Target="http://www.cggwaasendender.be/" TargetMode="External"/><Relationship Id="rId10" Type="http://schemas.openxmlformats.org/officeDocument/2006/relationships/hyperlink" Target="http://www.cgg-vbo.be/" TargetMode="External"/><Relationship Id="rId4" Type="http://schemas.openxmlformats.org/officeDocument/2006/relationships/hyperlink" Target="http://www.vagga.be/" TargetMode="External"/><Relationship Id="rId9" Type="http://schemas.openxmlformats.org/officeDocument/2006/relationships/hyperlink" Target="http://www.cggeclips.be/" TargetMode="External"/><Relationship Id="rId14" Type="http://schemas.openxmlformats.org/officeDocument/2006/relationships/hyperlink" Target="http://www.zov.b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www.rcgg.be/" TargetMode="External"/><Relationship Id="rId3" Type="http://schemas.openxmlformats.org/officeDocument/2006/relationships/hyperlink" Target="http://www.cgg-brussel.be/" TargetMode="External"/><Relationship Id="rId7" Type="http://schemas.openxmlformats.org/officeDocument/2006/relationships/hyperlink" Target="http://www.cgg.be/" TargetMode="External"/><Relationship Id="rId2" Type="http://schemas.openxmlformats.org/officeDocument/2006/relationships/hyperlink" Target="http://www.andante.be/" TargetMode="External"/><Relationship Id="rId1" Type="http://schemas.openxmlformats.org/officeDocument/2006/relationships/slideLayout" Target="../slideLayouts/slideLayout2.xml"/><Relationship Id="rId6" Type="http://schemas.openxmlformats.org/officeDocument/2006/relationships/hyperlink" Target="http://www.dagg-cgg.be/" TargetMode="External"/><Relationship Id="rId5" Type="http://schemas.openxmlformats.org/officeDocument/2006/relationships/hyperlink" Target="http://www.litp.be/" TargetMode="External"/><Relationship Id="rId4" Type="http://schemas.openxmlformats.org/officeDocument/2006/relationships/hyperlink" Target="http://www.passant.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308" t="27077" r="72154" b="21407"/>
          <a:stretch/>
        </p:blipFill>
        <p:spPr bwMode="auto">
          <a:xfrm>
            <a:off x="16448" y="323556"/>
            <a:ext cx="4619233" cy="6318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hoek 4"/>
          <p:cNvSpPr/>
          <p:nvPr/>
        </p:nvSpPr>
        <p:spPr>
          <a:xfrm>
            <a:off x="35496" y="725795"/>
            <a:ext cx="3187399" cy="1077218"/>
          </a:xfrm>
          <a:prstGeom prst="rect">
            <a:avLst/>
          </a:prstGeom>
        </p:spPr>
        <p:txBody>
          <a:bodyPr wrap="square">
            <a:spAutoFit/>
          </a:bodyPr>
          <a:lstStyle/>
          <a:p>
            <a:r>
              <a:rPr lang="nl-BE" sz="1600" b="1" dirty="0" smtClean="0"/>
              <a:t>Functiekaart: aanbod voor </a:t>
            </a:r>
            <a:r>
              <a:rPr lang="nl-BE" sz="1600" b="1" dirty="0"/>
              <a:t>volwassenen met een justitieel statuut of grensoverschrijdend gedrag</a:t>
            </a:r>
            <a:endParaRPr lang="nl-BE" sz="1600" dirty="0"/>
          </a:p>
        </p:txBody>
      </p:sp>
      <p:sp>
        <p:nvSpPr>
          <p:cNvPr id="6" name="Tekstvak 5"/>
          <p:cNvSpPr txBox="1"/>
          <p:nvPr/>
        </p:nvSpPr>
        <p:spPr>
          <a:xfrm>
            <a:off x="4572000" y="323556"/>
            <a:ext cx="4400815" cy="1061829"/>
          </a:xfrm>
          <a:prstGeom prst="rect">
            <a:avLst/>
          </a:prstGeom>
          <a:noFill/>
        </p:spPr>
        <p:txBody>
          <a:bodyPr wrap="square" rtlCol="0">
            <a:spAutoFit/>
          </a:bodyPr>
          <a:lstStyle/>
          <a:p>
            <a:pPr algn="just"/>
            <a:r>
              <a:rPr lang="nl-BE" sz="900" b="1" dirty="0">
                <a:solidFill>
                  <a:srgbClr val="FF3300"/>
                </a:solidFill>
              </a:rPr>
              <a:t>Wat is een Centrum voor Geestelijke Gezondheidszorg (CGG)?</a:t>
            </a:r>
            <a:endParaRPr lang="nl-BE" sz="900" dirty="0">
              <a:solidFill>
                <a:srgbClr val="FF3300"/>
              </a:solidFill>
            </a:endParaRPr>
          </a:p>
          <a:p>
            <a:pPr algn="just"/>
            <a:r>
              <a:rPr lang="nl-BE" sz="900" dirty="0" smtClean="0"/>
              <a:t>Een Centrum voor Geestelijke Gezondheidszorg (CGG) is een </a:t>
            </a:r>
            <a:r>
              <a:rPr lang="nl-BE" sz="900" b="1" i="1" dirty="0" smtClean="0"/>
              <a:t>gespecialiseerde</a:t>
            </a:r>
            <a:r>
              <a:rPr lang="nl-BE" sz="900" dirty="0" smtClean="0"/>
              <a:t> voorziening die bij voorkeur werkt </a:t>
            </a:r>
            <a:r>
              <a:rPr lang="nl-BE" sz="900" b="1" i="1" dirty="0" smtClean="0"/>
              <a:t>op verwijzing</a:t>
            </a:r>
            <a:r>
              <a:rPr lang="nl-BE" sz="900" dirty="0" smtClean="0"/>
              <a:t> van </a:t>
            </a:r>
            <a:r>
              <a:rPr lang="nl-BE" sz="900" dirty="0" err="1" smtClean="0"/>
              <a:t>bvb</a:t>
            </a:r>
            <a:r>
              <a:rPr lang="nl-BE" sz="900" dirty="0" smtClean="0"/>
              <a:t>. de huisarts, justitiehuis, sociale diensten, psychiatrische ziekenhuizen, ... Personen met </a:t>
            </a:r>
            <a:r>
              <a:rPr lang="nl-BE" sz="900" b="1" i="1" dirty="0" smtClean="0"/>
              <a:t>psychologische en psychiatrische problemen</a:t>
            </a:r>
            <a:r>
              <a:rPr lang="nl-BE" sz="900" dirty="0" smtClean="0"/>
              <a:t> kunnen er terecht voor ambulante behandelingen vanuit een </a:t>
            </a:r>
            <a:r>
              <a:rPr lang="nl-BE" sz="900" b="1" i="1" dirty="0" smtClean="0"/>
              <a:t>multidisciplinair</a:t>
            </a:r>
            <a:r>
              <a:rPr lang="nl-BE" sz="900" dirty="0" smtClean="0"/>
              <a:t> diagnostisch en therapeutisch kader. Aan de hand van een concreet </a:t>
            </a:r>
            <a:r>
              <a:rPr lang="nl-BE" sz="900" b="1" i="1" dirty="0" smtClean="0"/>
              <a:t>behandelplan</a:t>
            </a:r>
            <a:r>
              <a:rPr lang="nl-BE" sz="900" dirty="0" smtClean="0"/>
              <a:t> wordt gewerkt aan </a:t>
            </a:r>
            <a:r>
              <a:rPr lang="nl-BE" sz="900" b="1" i="1" dirty="0" smtClean="0"/>
              <a:t>herstel en verbetering</a:t>
            </a:r>
            <a:r>
              <a:rPr lang="nl-BE" sz="900" i="1" dirty="0" smtClean="0"/>
              <a:t>, </a:t>
            </a:r>
            <a:r>
              <a:rPr lang="nl-BE" sz="900" b="1" i="1" dirty="0" smtClean="0"/>
              <a:t>stabilisatie</a:t>
            </a:r>
            <a:r>
              <a:rPr lang="nl-BE" sz="900" i="1" dirty="0" smtClean="0"/>
              <a:t> </a:t>
            </a:r>
            <a:r>
              <a:rPr lang="nl-BE" sz="900" dirty="0" smtClean="0"/>
              <a:t>of het </a:t>
            </a:r>
            <a:r>
              <a:rPr lang="nl-BE" sz="900" b="1" i="1" dirty="0" smtClean="0"/>
              <a:t>draaglijk maken</a:t>
            </a:r>
            <a:r>
              <a:rPr lang="nl-BE" sz="900" dirty="0" smtClean="0"/>
              <a:t> van de problemen. </a:t>
            </a:r>
            <a:endParaRPr lang="nl-BE" sz="900" dirty="0"/>
          </a:p>
        </p:txBody>
      </p:sp>
      <p:sp>
        <p:nvSpPr>
          <p:cNvPr id="8" name="Rechthoek 7"/>
          <p:cNvSpPr/>
          <p:nvPr/>
        </p:nvSpPr>
        <p:spPr>
          <a:xfrm>
            <a:off x="4572000" y="1385385"/>
            <a:ext cx="4572000" cy="2723823"/>
          </a:xfrm>
          <a:prstGeom prst="rect">
            <a:avLst/>
          </a:prstGeom>
        </p:spPr>
        <p:txBody>
          <a:bodyPr>
            <a:spAutoFit/>
          </a:bodyPr>
          <a:lstStyle/>
          <a:p>
            <a:pPr algn="just"/>
            <a:r>
              <a:rPr lang="nl-BE" sz="900" b="1" dirty="0">
                <a:solidFill>
                  <a:srgbClr val="FF3300"/>
                </a:solidFill>
              </a:rPr>
              <a:t>Wat hebben de CGG te bieden aan personen met een justitieel statuut of </a:t>
            </a:r>
            <a:r>
              <a:rPr lang="nl-BE" sz="900" b="1" dirty="0" err="1" smtClean="0">
                <a:solidFill>
                  <a:srgbClr val="FF3300"/>
                </a:solidFill>
              </a:rPr>
              <a:t>grens-overschrijdend</a:t>
            </a:r>
            <a:r>
              <a:rPr lang="nl-BE" sz="900" b="1" dirty="0" smtClean="0">
                <a:solidFill>
                  <a:srgbClr val="FF3300"/>
                </a:solidFill>
              </a:rPr>
              <a:t> </a:t>
            </a:r>
            <a:r>
              <a:rPr lang="nl-BE" sz="900" b="1" dirty="0">
                <a:solidFill>
                  <a:srgbClr val="FF3300"/>
                </a:solidFill>
              </a:rPr>
              <a:t>gedrag?</a:t>
            </a:r>
          </a:p>
          <a:p>
            <a:r>
              <a:rPr lang="nl-BE" sz="900" b="1" dirty="0"/>
              <a:t> </a:t>
            </a:r>
            <a:r>
              <a:rPr lang="nl-BE" sz="900" dirty="0" smtClean="0"/>
              <a:t>Volwassenen </a:t>
            </a:r>
            <a:r>
              <a:rPr lang="nl-BE" sz="900" dirty="0"/>
              <a:t>met enerzijds een justitieel statuut en/of grensoverschrijdend gedrag en anderzijds een GGZ-problematiek kunnen bij de CGG terecht voor de volgende drie zorgsoorten: </a:t>
            </a:r>
          </a:p>
          <a:p>
            <a:pPr lvl="0"/>
            <a:r>
              <a:rPr lang="nl-BE" sz="900" dirty="0" smtClean="0"/>
              <a:t>1 ) Verplichte </a:t>
            </a:r>
            <a:r>
              <a:rPr lang="nl-BE" sz="900" dirty="0"/>
              <a:t>hulpverlening aan personen met een GGZ-problematiek in het kader van een gerechtelijke maatregel, met andere woorden de forensische zorg in strikte </a:t>
            </a:r>
            <a:r>
              <a:rPr lang="nl-BE" sz="900" dirty="0" smtClean="0"/>
              <a:t>zin</a:t>
            </a:r>
          </a:p>
          <a:p>
            <a:pPr lvl="0"/>
            <a:r>
              <a:rPr lang="nl-BE" sz="900" dirty="0" smtClean="0"/>
              <a:t>2) Vrijwillige </a:t>
            </a:r>
            <a:r>
              <a:rPr lang="nl-BE" sz="900" dirty="0"/>
              <a:t>hulpverlening aan personen met een GGZ-problematiek die gedetineerd/geïnterneerd </a:t>
            </a:r>
            <a:r>
              <a:rPr lang="nl-BE" sz="900" dirty="0" smtClean="0"/>
              <a:t>zijn</a:t>
            </a:r>
          </a:p>
          <a:p>
            <a:pPr lvl="0"/>
            <a:r>
              <a:rPr lang="nl-BE" sz="900" dirty="0" smtClean="0"/>
              <a:t>3) Vrijwillige </a:t>
            </a:r>
            <a:r>
              <a:rPr lang="nl-BE" sz="900" dirty="0"/>
              <a:t>hulpverlening aan personen met (een ernstig risico op) grensoverschrijdend gedrag zoals o.a. zedenfeiten en agressie</a:t>
            </a:r>
          </a:p>
          <a:p>
            <a:r>
              <a:rPr lang="nl-BE" sz="900" dirty="0"/>
              <a:t> </a:t>
            </a:r>
            <a:r>
              <a:rPr lang="nl-BE" sz="900" dirty="0" smtClean="0"/>
              <a:t>In </a:t>
            </a:r>
            <a:r>
              <a:rPr lang="nl-BE" sz="900" dirty="0"/>
              <a:t>deze fiche lichten we dit specifiek aanbod door de CGG kort toe. Voor de helderheid starten we met de gespecialiseerde werking, om daarna te landen bij de algemene werking</a:t>
            </a:r>
            <a:r>
              <a:rPr lang="nl-BE" sz="900" dirty="0" smtClean="0"/>
              <a:t>.</a:t>
            </a:r>
          </a:p>
          <a:p>
            <a:pPr lvl="0"/>
            <a:endParaRPr lang="nl-BE" sz="900" dirty="0" smtClean="0"/>
          </a:p>
          <a:p>
            <a:pPr lvl="0"/>
            <a:r>
              <a:rPr lang="nl-BE" sz="900" dirty="0" smtClean="0"/>
              <a:t>10 </a:t>
            </a:r>
            <a:r>
              <a:rPr lang="nl-BE" sz="900" dirty="0"/>
              <a:t>CGG beschikken over een gespecialiseerde forensische equipe. Deze teams bieden bijzondere zorg in een specifiek organisatiekader voor de bovenstaande drie subdoelgroepen</a:t>
            </a:r>
            <a:r>
              <a:rPr lang="nl-BE" sz="900" dirty="0" smtClean="0"/>
              <a:t>.</a:t>
            </a:r>
          </a:p>
          <a:p>
            <a:pPr lvl="0"/>
            <a:endParaRPr lang="nl-BE" sz="900" dirty="0"/>
          </a:p>
          <a:p>
            <a:pPr lvl="0"/>
            <a:r>
              <a:rPr lang="nl-BE" sz="900" dirty="0" smtClean="0"/>
              <a:t> </a:t>
            </a:r>
            <a:endParaRPr lang="nl-BE" sz="900" dirty="0"/>
          </a:p>
          <a:p>
            <a:endParaRPr lang="nl-BE" sz="900" dirty="0"/>
          </a:p>
        </p:txBody>
      </p:sp>
      <p:graphicFrame>
        <p:nvGraphicFramePr>
          <p:cNvPr id="9" name="Tabel 8"/>
          <p:cNvGraphicFramePr>
            <a:graphicFrameLocks noGrp="1"/>
          </p:cNvGraphicFramePr>
          <p:nvPr>
            <p:extLst>
              <p:ext uri="{D42A27DB-BD31-4B8C-83A1-F6EECF244321}">
                <p14:modId xmlns:p14="http://schemas.microsoft.com/office/powerpoint/2010/main" val="3290436376"/>
              </p:ext>
            </p:extLst>
          </p:nvPr>
        </p:nvGraphicFramePr>
        <p:xfrm>
          <a:off x="4572001" y="3724510"/>
          <a:ext cx="4572000" cy="3149872"/>
        </p:xfrm>
        <a:graphic>
          <a:graphicData uri="http://schemas.openxmlformats.org/drawingml/2006/table">
            <a:tbl>
              <a:tblPr firstRow="1" firstCol="1" bandRow="1">
                <a:tableStyleId>{5C22544A-7EE6-4342-B048-85BDC9FD1C3A}</a:tableStyleId>
              </a:tblPr>
              <a:tblGrid>
                <a:gridCol w="1544698"/>
                <a:gridCol w="1159602"/>
                <a:gridCol w="1867700"/>
              </a:tblGrid>
              <a:tr h="345712">
                <a:tc>
                  <a:txBody>
                    <a:bodyPr/>
                    <a:lstStyle/>
                    <a:p>
                      <a:pPr algn="ctr">
                        <a:lnSpc>
                          <a:spcPct val="115000"/>
                        </a:lnSpc>
                        <a:spcAft>
                          <a:spcPts val="0"/>
                        </a:spcAft>
                      </a:pPr>
                      <a:r>
                        <a:rPr lang="nl-BE" sz="800" dirty="0">
                          <a:effectLst/>
                        </a:rPr>
                        <a:t>Kader</a:t>
                      </a:r>
                    </a:p>
                    <a:p>
                      <a:pPr algn="ctr">
                        <a:lnSpc>
                          <a:spcPct val="115000"/>
                        </a:lnSpc>
                        <a:spcAft>
                          <a:spcPts val="0"/>
                        </a:spcAft>
                      </a:pPr>
                      <a:r>
                        <a:rPr lang="nl-BE" sz="800" dirty="0">
                          <a:effectLst/>
                        </a:rPr>
                        <a:t>Opdrachtgever en financier</a:t>
                      </a:r>
                      <a:endParaRPr lang="nl-BE" sz="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BE" sz="800">
                          <a:effectLst/>
                        </a:rPr>
                        <a:t>Opdrachten</a:t>
                      </a:r>
                      <a:endParaRPr lang="nl-BE" sz="800">
                        <a:effectLst/>
                        <a:latin typeface="Calibri"/>
                        <a:ea typeface="Calibri"/>
                        <a:cs typeface="Times New Roman"/>
                      </a:endParaRPr>
                    </a:p>
                  </a:txBody>
                  <a:tcPr marL="68580" marR="68580" marT="0" marB="0"/>
                </a:tc>
                <a:tc>
                  <a:txBody>
                    <a:bodyPr/>
                    <a:lstStyle/>
                    <a:p>
                      <a:pPr algn="ctr">
                        <a:lnSpc>
                          <a:spcPct val="115000"/>
                        </a:lnSpc>
                        <a:spcAft>
                          <a:spcPts val="0"/>
                        </a:spcAft>
                      </a:pPr>
                      <a:r>
                        <a:rPr lang="nl-BE" sz="800">
                          <a:effectLst/>
                        </a:rPr>
                        <a:t>CGG</a:t>
                      </a:r>
                      <a:endParaRPr lang="nl-BE" sz="800">
                        <a:effectLst/>
                        <a:latin typeface="Calibri"/>
                        <a:ea typeface="Calibri"/>
                        <a:cs typeface="Times New Roman"/>
                      </a:endParaRPr>
                    </a:p>
                  </a:txBody>
                  <a:tcPr marL="68580" marR="68580" marT="0" marB="0"/>
                </a:tc>
              </a:tr>
              <a:tr h="1145600">
                <a:tc>
                  <a:txBody>
                    <a:bodyPr/>
                    <a:lstStyle/>
                    <a:p>
                      <a:pPr>
                        <a:lnSpc>
                          <a:spcPct val="115000"/>
                        </a:lnSpc>
                        <a:spcAft>
                          <a:spcPts val="0"/>
                        </a:spcAft>
                      </a:pPr>
                      <a:r>
                        <a:rPr lang="nl-BE" sz="800" dirty="0">
                          <a:effectLst/>
                        </a:rPr>
                        <a:t>Samenwerkingsakkoord tussen de Vlaamse Gemeenschap en de Federale Staat inzake de begeleiding en behandeling van daders seksueel misbruik </a:t>
                      </a:r>
                      <a:endParaRPr lang="nl-BE" sz="800" dirty="0">
                        <a:effectLst/>
                        <a:latin typeface="Calibri"/>
                        <a:ea typeface="Calibri"/>
                        <a:cs typeface="Times New Roman"/>
                      </a:endParaRPr>
                    </a:p>
                  </a:txBody>
                  <a:tcPr marL="68580" marR="68580" marT="0" marB="0"/>
                </a:tc>
                <a:tc>
                  <a:txBody>
                    <a:bodyPr/>
                    <a:lstStyle/>
                    <a:p>
                      <a:pPr>
                        <a:lnSpc>
                          <a:spcPct val="115000"/>
                        </a:lnSpc>
                        <a:spcAft>
                          <a:spcPts val="0"/>
                        </a:spcAft>
                      </a:pPr>
                      <a:r>
                        <a:rPr lang="nl-BE" sz="800" dirty="0">
                          <a:effectLst/>
                        </a:rPr>
                        <a:t>Ambulante </a:t>
                      </a:r>
                      <a:r>
                        <a:rPr lang="nl-BE" sz="800" dirty="0" err="1">
                          <a:effectLst/>
                        </a:rPr>
                        <a:t>extrapenitentiaire</a:t>
                      </a:r>
                      <a:r>
                        <a:rPr lang="nl-BE" sz="800" dirty="0">
                          <a:effectLst/>
                        </a:rPr>
                        <a:t> hulpverlening aan seksuele delinquenten. </a:t>
                      </a:r>
                    </a:p>
                    <a:p>
                      <a:pPr>
                        <a:lnSpc>
                          <a:spcPct val="115000"/>
                        </a:lnSpc>
                        <a:spcAft>
                          <a:spcPts val="0"/>
                        </a:spcAft>
                      </a:pPr>
                      <a:r>
                        <a:rPr lang="nl-BE" sz="800" dirty="0">
                          <a:effectLst/>
                        </a:rPr>
                        <a:t> </a:t>
                      </a:r>
                      <a:endParaRPr lang="nl-BE" sz="800" dirty="0">
                        <a:effectLst/>
                        <a:latin typeface="Calibri"/>
                        <a:ea typeface="Calibri"/>
                        <a:cs typeface="Times New Roman"/>
                      </a:endParaRPr>
                    </a:p>
                  </a:txBody>
                  <a:tcPr marL="68580" marR="68580" marT="0" marB="0"/>
                </a:tc>
                <a:tc>
                  <a:txBody>
                    <a:bodyPr/>
                    <a:lstStyle/>
                    <a:p>
                      <a:pPr>
                        <a:lnSpc>
                          <a:spcPct val="115000"/>
                        </a:lnSpc>
                        <a:spcAft>
                          <a:spcPts val="0"/>
                        </a:spcAft>
                      </a:pPr>
                      <a:r>
                        <a:rPr lang="nl-BE" sz="800" dirty="0">
                          <a:effectLst/>
                        </a:rPr>
                        <a:t>CGG met forensisch team:</a:t>
                      </a:r>
                    </a:p>
                    <a:p>
                      <a:pPr marL="342900" lvl="0" indent="-342900">
                        <a:lnSpc>
                          <a:spcPct val="115000"/>
                        </a:lnSpc>
                        <a:spcAft>
                          <a:spcPts val="0"/>
                        </a:spcAft>
                        <a:buFont typeface="Arial"/>
                        <a:buChar char="-"/>
                      </a:pPr>
                      <a:r>
                        <a:rPr lang="nl-BE" sz="800" dirty="0">
                          <a:effectLst/>
                        </a:rPr>
                        <a:t>CGG Ahasverus </a:t>
                      </a:r>
                    </a:p>
                    <a:p>
                      <a:pPr marL="342900" lvl="0" indent="-342900">
                        <a:lnSpc>
                          <a:spcPct val="115000"/>
                        </a:lnSpc>
                        <a:spcAft>
                          <a:spcPts val="0"/>
                        </a:spcAft>
                        <a:buFont typeface="Arial"/>
                        <a:buChar char="-"/>
                      </a:pPr>
                      <a:r>
                        <a:rPr lang="nl-BE" sz="800" dirty="0">
                          <a:effectLst/>
                        </a:rPr>
                        <a:t>CGG Kempen</a:t>
                      </a:r>
                    </a:p>
                    <a:p>
                      <a:pPr marL="342900" lvl="0" indent="-342900">
                        <a:lnSpc>
                          <a:spcPct val="115000"/>
                        </a:lnSpc>
                        <a:spcAft>
                          <a:spcPts val="0"/>
                        </a:spcAft>
                        <a:buFont typeface="Arial"/>
                        <a:buChar char="-"/>
                      </a:pPr>
                      <a:r>
                        <a:rPr lang="nl-BE" sz="800" dirty="0">
                          <a:effectLst/>
                        </a:rPr>
                        <a:t>CGG De Pont</a:t>
                      </a:r>
                    </a:p>
                    <a:p>
                      <a:pPr marL="342900" lvl="0" indent="-342900">
                        <a:lnSpc>
                          <a:spcPct val="115000"/>
                        </a:lnSpc>
                        <a:spcAft>
                          <a:spcPts val="0"/>
                        </a:spcAft>
                        <a:buFont typeface="Arial"/>
                        <a:buChar char="-"/>
                      </a:pPr>
                      <a:r>
                        <a:rPr lang="nl-BE" sz="800" dirty="0">
                          <a:effectLst/>
                        </a:rPr>
                        <a:t>CGG Eclips</a:t>
                      </a:r>
                    </a:p>
                    <a:p>
                      <a:pPr marL="342900" lvl="0" indent="-342900">
                        <a:lnSpc>
                          <a:spcPct val="115000"/>
                        </a:lnSpc>
                        <a:spcAft>
                          <a:spcPts val="0"/>
                        </a:spcAft>
                        <a:buFont typeface="Arial"/>
                        <a:buChar char="-"/>
                      </a:pPr>
                      <a:r>
                        <a:rPr lang="nl-BE" sz="800" dirty="0">
                          <a:effectLst/>
                        </a:rPr>
                        <a:t>CGG Mandel &amp; Leie en CGG Largo </a:t>
                      </a:r>
                    </a:p>
                    <a:p>
                      <a:pPr marL="342900" lvl="0" indent="-342900">
                        <a:lnSpc>
                          <a:spcPct val="115000"/>
                        </a:lnSpc>
                        <a:spcAft>
                          <a:spcPts val="0"/>
                        </a:spcAft>
                        <a:buFont typeface="Arial"/>
                        <a:buChar char="-"/>
                      </a:pPr>
                      <a:r>
                        <a:rPr lang="nl-BE" sz="800" dirty="0">
                          <a:effectLst/>
                        </a:rPr>
                        <a:t>CGG Prisma </a:t>
                      </a:r>
                    </a:p>
                    <a:p>
                      <a:pPr marL="342900" lvl="0" indent="-342900">
                        <a:lnSpc>
                          <a:spcPct val="115000"/>
                        </a:lnSpc>
                        <a:spcAft>
                          <a:spcPts val="0"/>
                        </a:spcAft>
                        <a:buFont typeface="Arial"/>
                        <a:buChar char="-"/>
                      </a:pPr>
                      <a:r>
                        <a:rPr lang="nl-BE" sz="800" dirty="0">
                          <a:effectLst/>
                        </a:rPr>
                        <a:t>CGG </a:t>
                      </a:r>
                      <a:r>
                        <a:rPr lang="nl-BE" sz="800" dirty="0" err="1">
                          <a:effectLst/>
                        </a:rPr>
                        <a:t>Vagga</a:t>
                      </a:r>
                      <a:endParaRPr lang="nl-BE" sz="800" dirty="0">
                        <a:effectLst/>
                      </a:endParaRPr>
                    </a:p>
                    <a:p>
                      <a:pPr marL="342900" lvl="0" indent="-342900">
                        <a:lnSpc>
                          <a:spcPct val="115000"/>
                        </a:lnSpc>
                        <a:spcAft>
                          <a:spcPts val="0"/>
                        </a:spcAft>
                        <a:buFont typeface="Arial"/>
                        <a:buChar char="-"/>
                      </a:pPr>
                      <a:r>
                        <a:rPr lang="nl-BE" sz="800" dirty="0">
                          <a:effectLst/>
                        </a:rPr>
                        <a:t>CGG VGGZ</a:t>
                      </a:r>
                    </a:p>
                    <a:p>
                      <a:pPr marL="342900" lvl="0" indent="-342900">
                        <a:lnSpc>
                          <a:spcPct val="115000"/>
                        </a:lnSpc>
                        <a:spcAft>
                          <a:spcPts val="0"/>
                        </a:spcAft>
                        <a:buFont typeface="Arial"/>
                        <a:buChar char="-"/>
                      </a:pPr>
                      <a:r>
                        <a:rPr lang="nl-BE" sz="800" dirty="0">
                          <a:effectLst/>
                        </a:rPr>
                        <a:t>CGG Vlaams-Brabant Oost</a:t>
                      </a:r>
                      <a:endParaRPr lang="nl-BE" sz="800" dirty="0">
                        <a:effectLst/>
                        <a:latin typeface="Calibri"/>
                        <a:ea typeface="Calibri"/>
                        <a:cs typeface="Times New Roman"/>
                      </a:endParaRPr>
                    </a:p>
                  </a:txBody>
                  <a:tcPr marL="68580" marR="68580" marT="0" marB="0"/>
                </a:tc>
              </a:tr>
              <a:tr h="1145600">
                <a:tc>
                  <a:txBody>
                    <a:bodyPr/>
                    <a:lstStyle/>
                    <a:p>
                      <a:pPr>
                        <a:lnSpc>
                          <a:spcPct val="115000"/>
                        </a:lnSpc>
                        <a:spcAft>
                          <a:spcPts val="0"/>
                        </a:spcAft>
                      </a:pPr>
                      <a:r>
                        <a:rPr lang="nl-BE" sz="800" dirty="0">
                          <a:effectLst/>
                        </a:rPr>
                        <a:t>Strategisch Plan van de Vlaamse Gemeenschap voor Hulp- en Dienstverlening aan gedetineerden</a:t>
                      </a:r>
                      <a:endParaRPr lang="nl-BE" sz="800" dirty="0">
                        <a:effectLst/>
                        <a:latin typeface="Calibri"/>
                        <a:ea typeface="Calibri"/>
                        <a:cs typeface="Times New Roman"/>
                      </a:endParaRPr>
                    </a:p>
                  </a:txBody>
                  <a:tcPr marL="68580" marR="68580" marT="0" marB="0"/>
                </a:tc>
                <a:tc>
                  <a:txBody>
                    <a:bodyPr/>
                    <a:lstStyle/>
                    <a:p>
                      <a:pPr>
                        <a:lnSpc>
                          <a:spcPct val="115000"/>
                        </a:lnSpc>
                        <a:spcAft>
                          <a:spcPts val="0"/>
                        </a:spcAft>
                      </a:pPr>
                      <a:r>
                        <a:rPr lang="nl-BE" sz="800">
                          <a:effectLst/>
                        </a:rPr>
                        <a:t>Ambulante geestelijke gezondheidszorg aan personen met een forensisch statuut tijdens en na detentie of residentiële GGZ.  </a:t>
                      </a:r>
                    </a:p>
                    <a:p>
                      <a:pPr>
                        <a:lnSpc>
                          <a:spcPct val="115000"/>
                        </a:lnSpc>
                        <a:spcAft>
                          <a:spcPts val="0"/>
                        </a:spcAft>
                      </a:pPr>
                      <a:r>
                        <a:rPr lang="nl-BE" sz="800">
                          <a:effectLst/>
                        </a:rPr>
                        <a:t> </a:t>
                      </a:r>
                      <a:endParaRPr lang="nl-BE" sz="800">
                        <a:effectLst/>
                        <a:latin typeface="Calibri"/>
                        <a:ea typeface="Calibri"/>
                        <a:cs typeface="Times New Roman"/>
                      </a:endParaRPr>
                    </a:p>
                  </a:txBody>
                  <a:tcPr marL="68580" marR="68580" marT="0" marB="0"/>
                </a:tc>
                <a:tc>
                  <a:txBody>
                    <a:bodyPr/>
                    <a:lstStyle/>
                    <a:p>
                      <a:pPr>
                        <a:lnSpc>
                          <a:spcPct val="115000"/>
                        </a:lnSpc>
                        <a:spcAft>
                          <a:spcPts val="0"/>
                        </a:spcAft>
                      </a:pPr>
                      <a:r>
                        <a:rPr lang="nl-BE" sz="800" dirty="0">
                          <a:effectLst/>
                        </a:rPr>
                        <a:t>CGG met forensisch team:</a:t>
                      </a:r>
                    </a:p>
                    <a:p>
                      <a:pPr marL="342900" lvl="0" indent="-342900">
                        <a:lnSpc>
                          <a:spcPct val="115000"/>
                        </a:lnSpc>
                        <a:spcAft>
                          <a:spcPts val="0"/>
                        </a:spcAft>
                        <a:buFont typeface="Arial"/>
                        <a:buChar char="-"/>
                      </a:pPr>
                      <a:r>
                        <a:rPr lang="nl-BE" sz="800" dirty="0">
                          <a:effectLst/>
                        </a:rPr>
                        <a:t>CGG Ahasverus </a:t>
                      </a:r>
                    </a:p>
                    <a:p>
                      <a:pPr marL="342900" lvl="0" indent="-342900">
                        <a:lnSpc>
                          <a:spcPct val="115000"/>
                        </a:lnSpc>
                        <a:spcAft>
                          <a:spcPts val="0"/>
                        </a:spcAft>
                        <a:buFont typeface="Arial"/>
                        <a:buChar char="-"/>
                      </a:pPr>
                      <a:r>
                        <a:rPr lang="nl-BE" sz="800" dirty="0">
                          <a:effectLst/>
                        </a:rPr>
                        <a:t>CGG Kempen</a:t>
                      </a:r>
                    </a:p>
                    <a:p>
                      <a:pPr marL="342900" lvl="0" indent="-342900">
                        <a:lnSpc>
                          <a:spcPct val="115000"/>
                        </a:lnSpc>
                        <a:spcAft>
                          <a:spcPts val="0"/>
                        </a:spcAft>
                        <a:buFont typeface="Arial"/>
                        <a:buChar char="-"/>
                      </a:pPr>
                      <a:r>
                        <a:rPr lang="nl-BE" sz="800" dirty="0">
                          <a:effectLst/>
                        </a:rPr>
                        <a:t>CGG De Pont</a:t>
                      </a:r>
                    </a:p>
                    <a:p>
                      <a:pPr marL="342900" lvl="0" indent="-342900">
                        <a:lnSpc>
                          <a:spcPct val="115000"/>
                        </a:lnSpc>
                        <a:spcAft>
                          <a:spcPts val="0"/>
                        </a:spcAft>
                        <a:buFont typeface="Arial"/>
                        <a:buChar char="-"/>
                      </a:pPr>
                      <a:r>
                        <a:rPr lang="nl-BE" sz="800" dirty="0">
                          <a:effectLst/>
                        </a:rPr>
                        <a:t>CGG Eclips</a:t>
                      </a:r>
                    </a:p>
                    <a:p>
                      <a:pPr marL="342900" lvl="0" indent="-342900">
                        <a:lnSpc>
                          <a:spcPct val="115000"/>
                        </a:lnSpc>
                        <a:spcAft>
                          <a:spcPts val="0"/>
                        </a:spcAft>
                        <a:buFont typeface="Arial"/>
                        <a:buChar char="-"/>
                      </a:pPr>
                      <a:r>
                        <a:rPr lang="nl-BE" sz="800" dirty="0">
                          <a:effectLst/>
                        </a:rPr>
                        <a:t>CGG Mandel &amp; Leie en CGG Largo </a:t>
                      </a:r>
                    </a:p>
                    <a:p>
                      <a:pPr marL="342900" lvl="0" indent="-342900">
                        <a:lnSpc>
                          <a:spcPct val="115000"/>
                        </a:lnSpc>
                        <a:spcAft>
                          <a:spcPts val="0"/>
                        </a:spcAft>
                        <a:buFont typeface="Arial"/>
                        <a:buChar char="-"/>
                      </a:pPr>
                      <a:r>
                        <a:rPr lang="nl-BE" sz="800" dirty="0">
                          <a:effectLst/>
                        </a:rPr>
                        <a:t>CGG Prisma </a:t>
                      </a:r>
                    </a:p>
                    <a:p>
                      <a:pPr marL="342900" lvl="0" indent="-342900">
                        <a:lnSpc>
                          <a:spcPct val="115000"/>
                        </a:lnSpc>
                        <a:spcAft>
                          <a:spcPts val="0"/>
                        </a:spcAft>
                        <a:buFont typeface="Arial"/>
                        <a:buChar char="-"/>
                      </a:pPr>
                      <a:r>
                        <a:rPr lang="nl-BE" sz="800" dirty="0">
                          <a:effectLst/>
                        </a:rPr>
                        <a:t>CGG </a:t>
                      </a:r>
                      <a:r>
                        <a:rPr lang="nl-BE" sz="800" dirty="0" err="1">
                          <a:effectLst/>
                        </a:rPr>
                        <a:t>Vagga</a:t>
                      </a:r>
                      <a:endParaRPr lang="nl-BE" sz="800" dirty="0">
                        <a:effectLst/>
                      </a:endParaRPr>
                    </a:p>
                    <a:p>
                      <a:pPr marL="342900" lvl="0" indent="-342900">
                        <a:lnSpc>
                          <a:spcPct val="115000"/>
                        </a:lnSpc>
                        <a:spcAft>
                          <a:spcPts val="0"/>
                        </a:spcAft>
                        <a:buFont typeface="Arial"/>
                        <a:buChar char="-"/>
                      </a:pPr>
                      <a:r>
                        <a:rPr lang="nl-BE" sz="800" dirty="0">
                          <a:effectLst/>
                        </a:rPr>
                        <a:t>CGG VGGZ</a:t>
                      </a:r>
                    </a:p>
                    <a:p>
                      <a:pPr marL="342900" lvl="0" indent="-342900">
                        <a:lnSpc>
                          <a:spcPct val="115000"/>
                        </a:lnSpc>
                        <a:spcAft>
                          <a:spcPts val="0"/>
                        </a:spcAft>
                        <a:buFont typeface="Arial"/>
                        <a:buChar char="-"/>
                      </a:pPr>
                      <a:r>
                        <a:rPr lang="nl-BE" sz="800" dirty="0">
                          <a:effectLst/>
                        </a:rPr>
                        <a:t>CGG Vlaams-Brabant Oost</a:t>
                      </a:r>
                      <a:endParaRPr lang="nl-BE" sz="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1445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vak 11"/>
          <p:cNvSpPr txBox="1"/>
          <p:nvPr/>
        </p:nvSpPr>
        <p:spPr>
          <a:xfrm>
            <a:off x="0" y="188640"/>
            <a:ext cx="4400815" cy="646331"/>
          </a:xfrm>
          <a:prstGeom prst="rect">
            <a:avLst/>
          </a:prstGeom>
          <a:noFill/>
        </p:spPr>
        <p:txBody>
          <a:bodyPr wrap="square" rtlCol="0">
            <a:spAutoFit/>
          </a:bodyPr>
          <a:lstStyle/>
          <a:p>
            <a:pPr lvl="0"/>
            <a:r>
              <a:rPr lang="nl-BE" sz="900" dirty="0"/>
              <a:t>Daarnaast zijn er ook CGG-teams die bijzondere zorg bieden aan specifieke subdoelgroepen met een justitieel statuut, op basis van specifieke externe projectfinanciering.</a:t>
            </a:r>
          </a:p>
          <a:p>
            <a:pPr algn="just"/>
            <a:endParaRPr lang="nl-BE" sz="900" dirty="0"/>
          </a:p>
        </p:txBody>
      </p:sp>
      <p:graphicFrame>
        <p:nvGraphicFramePr>
          <p:cNvPr id="11" name="Tabel 10"/>
          <p:cNvGraphicFramePr>
            <a:graphicFrameLocks noGrp="1"/>
          </p:cNvGraphicFramePr>
          <p:nvPr>
            <p:extLst>
              <p:ext uri="{D42A27DB-BD31-4B8C-83A1-F6EECF244321}">
                <p14:modId xmlns:p14="http://schemas.microsoft.com/office/powerpoint/2010/main" val="3418903976"/>
              </p:ext>
            </p:extLst>
          </p:nvPr>
        </p:nvGraphicFramePr>
        <p:xfrm>
          <a:off x="38448" y="692696"/>
          <a:ext cx="4400815" cy="2243328"/>
        </p:xfrm>
        <a:graphic>
          <a:graphicData uri="http://schemas.openxmlformats.org/drawingml/2006/table">
            <a:tbl>
              <a:tblPr firstRow="1" firstCol="1" bandRow="1">
                <a:tableStyleId>{5C22544A-7EE6-4342-B048-85BDC9FD1C3A}</a:tableStyleId>
              </a:tblPr>
              <a:tblGrid>
                <a:gridCol w="1259540"/>
                <a:gridCol w="1473812"/>
                <a:gridCol w="1667463"/>
              </a:tblGrid>
              <a:tr h="223027">
                <a:tc>
                  <a:txBody>
                    <a:bodyPr/>
                    <a:lstStyle/>
                    <a:p>
                      <a:pPr algn="ctr">
                        <a:lnSpc>
                          <a:spcPct val="115000"/>
                        </a:lnSpc>
                        <a:spcAft>
                          <a:spcPts val="0"/>
                        </a:spcAft>
                      </a:pPr>
                      <a:r>
                        <a:rPr lang="nl-BE" sz="800" dirty="0">
                          <a:effectLst/>
                        </a:rPr>
                        <a:t>Kader</a:t>
                      </a:r>
                    </a:p>
                    <a:p>
                      <a:pPr algn="ctr">
                        <a:lnSpc>
                          <a:spcPct val="115000"/>
                        </a:lnSpc>
                        <a:spcAft>
                          <a:spcPts val="0"/>
                        </a:spcAft>
                      </a:pPr>
                      <a:r>
                        <a:rPr lang="nl-BE" sz="800" dirty="0">
                          <a:effectLst/>
                        </a:rPr>
                        <a:t>Opdrachtgever en financier</a:t>
                      </a:r>
                      <a:endParaRPr lang="nl-BE" sz="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nl-BE" sz="800">
                          <a:effectLst/>
                        </a:rPr>
                        <a:t>Opdrachten</a:t>
                      </a:r>
                      <a:endParaRPr lang="nl-BE" sz="800">
                        <a:effectLst/>
                        <a:latin typeface="Calibri"/>
                        <a:ea typeface="Calibri"/>
                        <a:cs typeface="Times New Roman"/>
                      </a:endParaRPr>
                    </a:p>
                  </a:txBody>
                  <a:tcPr marL="68580" marR="68580" marT="0" marB="0"/>
                </a:tc>
                <a:tc>
                  <a:txBody>
                    <a:bodyPr/>
                    <a:lstStyle/>
                    <a:p>
                      <a:pPr algn="ctr">
                        <a:lnSpc>
                          <a:spcPct val="115000"/>
                        </a:lnSpc>
                        <a:spcAft>
                          <a:spcPts val="0"/>
                        </a:spcAft>
                      </a:pPr>
                      <a:r>
                        <a:rPr lang="nl-BE" sz="800">
                          <a:effectLst/>
                        </a:rPr>
                        <a:t>CGG</a:t>
                      </a:r>
                      <a:endParaRPr lang="nl-BE" sz="800">
                        <a:effectLst/>
                        <a:latin typeface="Calibri"/>
                        <a:ea typeface="Calibri"/>
                        <a:cs typeface="Times New Roman"/>
                      </a:endParaRPr>
                    </a:p>
                  </a:txBody>
                  <a:tcPr marL="68580" marR="68580" marT="0" marB="0"/>
                </a:tc>
              </a:tr>
              <a:tr h="804080">
                <a:tc>
                  <a:txBody>
                    <a:bodyPr/>
                    <a:lstStyle/>
                    <a:p>
                      <a:pPr>
                        <a:lnSpc>
                          <a:spcPct val="115000"/>
                        </a:lnSpc>
                        <a:spcAft>
                          <a:spcPts val="0"/>
                        </a:spcAft>
                      </a:pPr>
                      <a:r>
                        <a:rPr lang="nl-BE" sz="800" dirty="0">
                          <a:effectLst/>
                        </a:rPr>
                        <a:t>Project Alternatieve Gerechtelijke Maatregelen</a:t>
                      </a:r>
                    </a:p>
                    <a:p>
                      <a:pPr>
                        <a:lnSpc>
                          <a:spcPct val="115000"/>
                        </a:lnSpc>
                        <a:spcAft>
                          <a:spcPts val="0"/>
                        </a:spcAft>
                      </a:pPr>
                      <a:r>
                        <a:rPr lang="nl-BE" sz="800" dirty="0">
                          <a:effectLst/>
                        </a:rPr>
                        <a:t>FOD Justitie</a:t>
                      </a:r>
                      <a:endParaRPr lang="nl-BE" sz="800" dirty="0">
                        <a:effectLst/>
                        <a:latin typeface="Calibri"/>
                        <a:ea typeface="Calibri"/>
                        <a:cs typeface="Times New Roman"/>
                      </a:endParaRPr>
                    </a:p>
                  </a:txBody>
                  <a:tcPr marL="68580" marR="68580" marT="0" marB="0"/>
                </a:tc>
                <a:tc>
                  <a:txBody>
                    <a:bodyPr/>
                    <a:lstStyle/>
                    <a:p>
                      <a:pPr>
                        <a:lnSpc>
                          <a:spcPct val="115000"/>
                        </a:lnSpc>
                        <a:spcAft>
                          <a:spcPts val="0"/>
                        </a:spcAft>
                      </a:pPr>
                      <a:r>
                        <a:rPr lang="nl-BE" sz="800" dirty="0">
                          <a:effectLst/>
                        </a:rPr>
                        <a:t>Herstel- en/of preventief gerichte vorming en/of begeleiding als alternatief voor vervolging en/of vrijheidsberoving. Het gaat hier steeds om erkenningen voor specifieke delictsvormen.  </a:t>
                      </a:r>
                      <a:endParaRPr lang="nl-BE" sz="800" dirty="0">
                        <a:effectLst/>
                        <a:latin typeface="Calibri"/>
                        <a:ea typeface="Calibri"/>
                        <a:cs typeface="Times New Roman"/>
                      </a:endParaRPr>
                    </a:p>
                  </a:txBody>
                  <a:tcPr marL="68580" marR="68580" marT="0" marB="0"/>
                </a:tc>
                <a:tc>
                  <a:txBody>
                    <a:bodyPr/>
                    <a:lstStyle/>
                    <a:p>
                      <a:pPr>
                        <a:lnSpc>
                          <a:spcPct val="115000"/>
                        </a:lnSpc>
                        <a:spcAft>
                          <a:spcPts val="0"/>
                        </a:spcAft>
                      </a:pPr>
                      <a:r>
                        <a:rPr lang="nl-BE" sz="800">
                          <a:effectLst/>
                        </a:rPr>
                        <a:t> </a:t>
                      </a:r>
                    </a:p>
                    <a:p>
                      <a:pPr marL="342900" lvl="0" indent="-342900">
                        <a:lnSpc>
                          <a:spcPct val="115000"/>
                        </a:lnSpc>
                        <a:spcAft>
                          <a:spcPts val="0"/>
                        </a:spcAft>
                        <a:buFont typeface="Arial"/>
                        <a:buChar char="-"/>
                      </a:pPr>
                      <a:r>
                        <a:rPr lang="nl-BE" sz="800">
                          <a:effectLst/>
                        </a:rPr>
                        <a:t>CGG Kempen</a:t>
                      </a:r>
                    </a:p>
                    <a:p>
                      <a:pPr marL="342900" lvl="0" indent="-342900">
                        <a:lnSpc>
                          <a:spcPct val="115000"/>
                        </a:lnSpc>
                        <a:spcAft>
                          <a:spcPts val="0"/>
                        </a:spcAft>
                        <a:buFont typeface="Arial"/>
                        <a:buChar char="-"/>
                      </a:pPr>
                      <a:r>
                        <a:rPr lang="nl-BE" sz="800">
                          <a:effectLst/>
                        </a:rPr>
                        <a:t>CGG De Pont</a:t>
                      </a:r>
                    </a:p>
                    <a:p>
                      <a:pPr marL="342900" lvl="0" indent="-342900">
                        <a:lnSpc>
                          <a:spcPct val="115000"/>
                        </a:lnSpc>
                        <a:spcAft>
                          <a:spcPts val="0"/>
                        </a:spcAft>
                        <a:buFont typeface="Arial"/>
                        <a:buChar char="-"/>
                      </a:pPr>
                      <a:r>
                        <a:rPr lang="nl-BE" sz="800">
                          <a:effectLst/>
                        </a:rPr>
                        <a:t>CGG VGGZ</a:t>
                      </a:r>
                    </a:p>
                    <a:p>
                      <a:pPr marL="342900" lvl="0" indent="-342900">
                        <a:lnSpc>
                          <a:spcPct val="115000"/>
                        </a:lnSpc>
                        <a:spcAft>
                          <a:spcPts val="0"/>
                        </a:spcAft>
                        <a:buFont typeface="Arial"/>
                        <a:buChar char="-"/>
                      </a:pPr>
                      <a:r>
                        <a:rPr lang="nl-BE" sz="800">
                          <a:effectLst/>
                        </a:rPr>
                        <a:t>CGG Zuid Oost-Vlaanderen</a:t>
                      </a:r>
                    </a:p>
                    <a:p>
                      <a:pPr marL="342900" lvl="0" indent="-342900">
                        <a:lnSpc>
                          <a:spcPct val="115000"/>
                        </a:lnSpc>
                        <a:spcAft>
                          <a:spcPts val="0"/>
                        </a:spcAft>
                        <a:buFont typeface="Arial"/>
                        <a:buChar char="-"/>
                      </a:pPr>
                      <a:r>
                        <a:rPr lang="nl-BE" sz="800">
                          <a:effectLst/>
                        </a:rPr>
                        <a:t>CGG Waas en Dender</a:t>
                      </a:r>
                    </a:p>
                    <a:p>
                      <a:pPr marL="342900" lvl="0" indent="-342900">
                        <a:lnSpc>
                          <a:spcPct val="115000"/>
                        </a:lnSpc>
                        <a:spcAft>
                          <a:spcPts val="0"/>
                        </a:spcAft>
                        <a:buFont typeface="Arial"/>
                        <a:buChar char="-"/>
                      </a:pPr>
                      <a:r>
                        <a:rPr lang="nl-BE" sz="800">
                          <a:effectLst/>
                        </a:rPr>
                        <a:t>CGG De Drie Stromen</a:t>
                      </a:r>
                      <a:endParaRPr lang="nl-BE" sz="800">
                        <a:effectLst/>
                        <a:latin typeface="Calibri"/>
                        <a:ea typeface="Calibri"/>
                        <a:cs typeface="Times New Roman"/>
                      </a:endParaRPr>
                    </a:p>
                  </a:txBody>
                  <a:tcPr marL="68580" marR="68580" marT="0" marB="0"/>
                </a:tc>
              </a:tr>
              <a:tr h="567632">
                <a:tc>
                  <a:txBody>
                    <a:bodyPr/>
                    <a:lstStyle/>
                    <a:p>
                      <a:pPr>
                        <a:lnSpc>
                          <a:spcPct val="115000"/>
                        </a:lnSpc>
                        <a:spcAft>
                          <a:spcPts val="0"/>
                        </a:spcAft>
                      </a:pPr>
                      <a:r>
                        <a:rPr lang="nl-BE" sz="800">
                          <a:effectLst/>
                        </a:rPr>
                        <a:t>Projecten daderbegeleiding bij volwassen plegers van partnergeweld in een forensisch kader </a:t>
                      </a:r>
                    </a:p>
                    <a:p>
                      <a:pPr>
                        <a:lnSpc>
                          <a:spcPct val="115000"/>
                        </a:lnSpc>
                        <a:spcAft>
                          <a:spcPts val="0"/>
                        </a:spcAft>
                      </a:pPr>
                      <a:r>
                        <a:rPr lang="nl-BE" sz="800">
                          <a:effectLst/>
                        </a:rPr>
                        <a:t>FOD Justitie</a:t>
                      </a:r>
                      <a:endParaRPr lang="nl-BE" sz="800">
                        <a:effectLst/>
                        <a:latin typeface="Calibri"/>
                        <a:ea typeface="Calibri"/>
                        <a:cs typeface="Times New Roman"/>
                      </a:endParaRPr>
                    </a:p>
                  </a:txBody>
                  <a:tcPr marL="68580" marR="68580" marT="0" marB="0"/>
                </a:tc>
                <a:tc>
                  <a:txBody>
                    <a:bodyPr/>
                    <a:lstStyle/>
                    <a:p>
                      <a:pPr>
                        <a:lnSpc>
                          <a:spcPct val="115000"/>
                        </a:lnSpc>
                        <a:spcAft>
                          <a:spcPts val="0"/>
                        </a:spcAft>
                      </a:pPr>
                      <a:r>
                        <a:rPr lang="nl-BE" sz="800" dirty="0">
                          <a:effectLst/>
                        </a:rPr>
                        <a:t>Begeleiding van daders van (ex-) partnergeweld zoals fysieke, verbale, psychische, seksuele en economische agressie, bedreigingen of geweldplegingen. </a:t>
                      </a:r>
                      <a:endParaRPr lang="nl-BE" sz="800" dirty="0">
                        <a:effectLst/>
                        <a:latin typeface="Calibri"/>
                        <a:ea typeface="Calibri"/>
                        <a:cs typeface="Times New Roman"/>
                      </a:endParaRPr>
                    </a:p>
                  </a:txBody>
                  <a:tcPr marL="68580" marR="68580" marT="0" marB="0"/>
                </a:tc>
                <a:tc>
                  <a:txBody>
                    <a:bodyPr/>
                    <a:lstStyle/>
                    <a:p>
                      <a:pPr marL="228600">
                        <a:lnSpc>
                          <a:spcPct val="115000"/>
                        </a:lnSpc>
                        <a:spcAft>
                          <a:spcPts val="0"/>
                        </a:spcAft>
                      </a:pPr>
                      <a:r>
                        <a:rPr lang="nl-BE" sz="800" dirty="0">
                          <a:effectLst/>
                        </a:rPr>
                        <a:t> </a:t>
                      </a:r>
                    </a:p>
                    <a:p>
                      <a:pPr marL="342900" lvl="0" indent="-342900">
                        <a:lnSpc>
                          <a:spcPct val="115000"/>
                        </a:lnSpc>
                        <a:spcAft>
                          <a:spcPts val="0"/>
                        </a:spcAft>
                        <a:buFont typeface="Arial"/>
                        <a:buChar char="-"/>
                      </a:pPr>
                      <a:r>
                        <a:rPr lang="nl-BE" sz="800" dirty="0">
                          <a:effectLst/>
                        </a:rPr>
                        <a:t>CGG </a:t>
                      </a:r>
                      <a:r>
                        <a:rPr lang="nl-BE" sz="800" dirty="0" err="1">
                          <a:effectLst/>
                        </a:rPr>
                        <a:t>Vagga</a:t>
                      </a:r>
                      <a:endParaRPr lang="nl-BE" sz="800" dirty="0">
                        <a:effectLst/>
                      </a:endParaRPr>
                    </a:p>
                    <a:p>
                      <a:pPr marL="342900" lvl="0" indent="-342900">
                        <a:lnSpc>
                          <a:spcPct val="115000"/>
                        </a:lnSpc>
                        <a:spcAft>
                          <a:spcPts val="0"/>
                        </a:spcAft>
                        <a:buFont typeface="Arial"/>
                        <a:buChar char="-"/>
                      </a:pPr>
                      <a:r>
                        <a:rPr lang="nl-BE" sz="800" dirty="0">
                          <a:effectLst/>
                        </a:rPr>
                        <a:t>CGG Vlaams-Brabant Oost</a:t>
                      </a:r>
                    </a:p>
                    <a:p>
                      <a:pPr marL="342900" lvl="0" indent="-342900">
                        <a:lnSpc>
                          <a:spcPct val="115000"/>
                        </a:lnSpc>
                        <a:spcAft>
                          <a:spcPts val="0"/>
                        </a:spcAft>
                        <a:buFont typeface="Arial"/>
                        <a:buChar char="-"/>
                      </a:pPr>
                      <a:r>
                        <a:rPr lang="nl-BE" sz="800" dirty="0">
                          <a:effectLst/>
                        </a:rPr>
                        <a:t>CGG De Pont</a:t>
                      </a:r>
                      <a:endParaRPr lang="nl-BE" sz="800" dirty="0">
                        <a:effectLst/>
                        <a:latin typeface="Calibri"/>
                        <a:ea typeface="Calibri"/>
                        <a:cs typeface="Times New Roman"/>
                      </a:endParaRPr>
                    </a:p>
                  </a:txBody>
                  <a:tcPr marL="68580" marR="68580" marT="0" marB="0"/>
                </a:tc>
              </a:tr>
            </a:tbl>
          </a:graphicData>
        </a:graphic>
      </p:graphicFrame>
      <p:sp>
        <p:nvSpPr>
          <p:cNvPr id="15" name="Tekstvak 14"/>
          <p:cNvSpPr txBox="1"/>
          <p:nvPr/>
        </p:nvSpPr>
        <p:spPr>
          <a:xfrm>
            <a:off x="-36512" y="2926099"/>
            <a:ext cx="4761696" cy="4108817"/>
          </a:xfrm>
          <a:prstGeom prst="rect">
            <a:avLst/>
          </a:prstGeom>
          <a:noFill/>
        </p:spPr>
        <p:txBody>
          <a:bodyPr wrap="square" rtlCol="0">
            <a:spAutoFit/>
          </a:bodyPr>
          <a:lstStyle/>
          <a:p>
            <a:pPr lvl="0"/>
            <a:r>
              <a:rPr lang="nl-BE" sz="900" dirty="0"/>
              <a:t>Tenslotte  kan elk CGG zich – binnen haar basisopdracht- richten  naar personen  met een justitieel statuut of grensoverschrijdend gedrag. </a:t>
            </a:r>
            <a:r>
              <a:rPr lang="nl-BE" sz="900" dirty="0" smtClean="0"/>
              <a:t>De voorbije jaren begeleidden </a:t>
            </a:r>
            <a:r>
              <a:rPr lang="nl-BE" sz="900" dirty="0"/>
              <a:t>de CGG zo 4.600 zorgsituaties, wat overeenkomt met afgerond 10% van het totaal aantal begeleide volwassenen in de CGG. </a:t>
            </a:r>
          </a:p>
          <a:p>
            <a:pPr algn="just"/>
            <a:endParaRPr lang="nl-BE" sz="900" b="1" dirty="0" smtClean="0">
              <a:solidFill>
                <a:srgbClr val="FF3300"/>
              </a:solidFill>
            </a:endParaRPr>
          </a:p>
          <a:p>
            <a:r>
              <a:rPr lang="nl-BE" sz="900" b="1" dirty="0" smtClean="0">
                <a:solidFill>
                  <a:srgbClr val="FF3300"/>
                </a:solidFill>
              </a:rPr>
              <a:t>Krachtlijnen </a:t>
            </a:r>
            <a:r>
              <a:rPr lang="nl-BE" sz="900" b="1" dirty="0">
                <a:solidFill>
                  <a:srgbClr val="FF3300"/>
                </a:solidFill>
              </a:rPr>
              <a:t>van het aanbod CGG voor personen met een justitieel </a:t>
            </a:r>
            <a:r>
              <a:rPr lang="nl-BE" sz="900" b="1" dirty="0" smtClean="0">
                <a:solidFill>
                  <a:srgbClr val="FF3300"/>
                </a:solidFill>
              </a:rPr>
              <a:t>statuut of grensoverschrijdend </a:t>
            </a:r>
            <a:r>
              <a:rPr lang="nl-BE" sz="900" b="1" dirty="0">
                <a:solidFill>
                  <a:srgbClr val="FF3300"/>
                </a:solidFill>
              </a:rPr>
              <a:t>gedrag</a:t>
            </a:r>
          </a:p>
          <a:p>
            <a:r>
              <a:rPr lang="nl-BE" sz="900" dirty="0"/>
              <a:t> </a:t>
            </a:r>
            <a:r>
              <a:rPr lang="nl-BE" sz="900" dirty="0" smtClean="0"/>
              <a:t>Via </a:t>
            </a:r>
            <a:r>
              <a:rPr lang="nl-BE" sz="900" dirty="0"/>
              <a:t>dit aanbod wenst het CGG de patiënt te ondersteunen bij:</a:t>
            </a:r>
          </a:p>
          <a:p>
            <a:pPr marL="171450" lvl="0" indent="-171450">
              <a:buFontTx/>
              <a:buChar char="-"/>
            </a:pPr>
            <a:r>
              <a:rPr lang="nl-BE" sz="900" dirty="0" smtClean="0"/>
              <a:t>het </a:t>
            </a:r>
            <a:r>
              <a:rPr lang="nl-BE" sz="900" dirty="0"/>
              <a:t>voorkomen van </a:t>
            </a:r>
            <a:r>
              <a:rPr lang="nl-BE" sz="900" dirty="0" smtClean="0"/>
              <a:t>herval;</a:t>
            </a:r>
          </a:p>
          <a:p>
            <a:pPr marL="171450" lvl="0" indent="-171450">
              <a:buFontTx/>
              <a:buChar char="-"/>
            </a:pPr>
            <a:r>
              <a:rPr lang="nl-BE" sz="900" dirty="0" smtClean="0"/>
              <a:t>de </a:t>
            </a:r>
            <a:r>
              <a:rPr lang="nl-BE" sz="900" dirty="0"/>
              <a:t>aanpak van de eigen </a:t>
            </a:r>
            <a:r>
              <a:rPr lang="nl-BE" sz="900" dirty="0" smtClean="0"/>
              <a:t>problematiek;</a:t>
            </a:r>
          </a:p>
          <a:p>
            <a:pPr marL="171450" lvl="0" indent="-171450">
              <a:buFontTx/>
              <a:buChar char="-"/>
            </a:pPr>
            <a:r>
              <a:rPr lang="nl-BE" sz="900" dirty="0" smtClean="0"/>
              <a:t>de </a:t>
            </a:r>
            <a:r>
              <a:rPr lang="nl-BE" sz="900" dirty="0"/>
              <a:t>re-integratie en </a:t>
            </a:r>
            <a:r>
              <a:rPr lang="nl-BE" sz="900" dirty="0" smtClean="0"/>
              <a:t>resocialisatie;</a:t>
            </a:r>
          </a:p>
          <a:p>
            <a:pPr marL="171450" lvl="0" indent="-171450">
              <a:buFontTx/>
              <a:buChar char="-"/>
            </a:pPr>
            <a:r>
              <a:rPr lang="nl-BE" sz="900" dirty="0" smtClean="0"/>
              <a:t>de </a:t>
            </a:r>
            <a:r>
              <a:rPr lang="nl-BE" sz="900" dirty="0"/>
              <a:t>verbetering van de levenskwaliteit.</a:t>
            </a:r>
          </a:p>
          <a:p>
            <a:r>
              <a:rPr lang="nl-BE" sz="900" dirty="0"/>
              <a:t>Het CGG werkt hierbij steeds in nauwe samenwerking met alle betrokkenen (</a:t>
            </a:r>
            <a:r>
              <a:rPr lang="nl-BE" sz="900" dirty="0" err="1"/>
              <a:t>bvb</a:t>
            </a:r>
            <a:r>
              <a:rPr lang="nl-BE" sz="900" dirty="0"/>
              <a:t>. omgeving, hulpverleners, justitiële diensten, …). </a:t>
            </a:r>
            <a:r>
              <a:rPr lang="nl-BE" sz="900" dirty="0" smtClean="0"/>
              <a:t>Elementen </a:t>
            </a:r>
            <a:r>
              <a:rPr lang="nl-BE" sz="900" dirty="0"/>
              <a:t>van professionele hulpverlening gelden bij deze bijzondere zorg uiteraard ook: </a:t>
            </a:r>
          </a:p>
          <a:p>
            <a:pPr marL="171450" lvl="0" indent="-171450">
              <a:buFontTx/>
              <a:buChar char="-"/>
            </a:pPr>
            <a:r>
              <a:rPr lang="nl-BE" sz="900" i="1" dirty="0" smtClean="0"/>
              <a:t>goede </a:t>
            </a:r>
            <a:r>
              <a:rPr lang="nl-BE" sz="900" i="1" dirty="0"/>
              <a:t>afspraken</a:t>
            </a:r>
            <a:r>
              <a:rPr lang="nl-BE" sz="900" dirty="0"/>
              <a:t>: hier werken de hulpverleners op het snijpunt tussen vrijwilligheid en dwang. Het gaat dus om een vrijwillige deelname binnen een justitieel kader. Dit noodzaakt transparante en eenduidige afspraken met verwijzers, hulpverleners en betrokkenen. </a:t>
            </a:r>
            <a:endParaRPr lang="nl-BE" sz="900" dirty="0" smtClean="0"/>
          </a:p>
          <a:p>
            <a:pPr marL="171450" lvl="0" indent="-171450">
              <a:buFontTx/>
              <a:buChar char="-"/>
            </a:pPr>
            <a:r>
              <a:rPr lang="nl-BE" sz="900" dirty="0" smtClean="0"/>
              <a:t>een </a:t>
            </a:r>
            <a:r>
              <a:rPr lang="nl-BE" sz="900" i="1" dirty="0"/>
              <a:t>behandelplan</a:t>
            </a:r>
            <a:r>
              <a:rPr lang="nl-BE" sz="900" dirty="0"/>
              <a:t>, overlegd met de betrokkenen, met specifieke aandachtspunten zoals het opnemen van verantwoordelijkheid, het herkennen en vermijden van risicosituaties, het controleren van een verslaving, het beheersen van agressie, het verwerken van trauma’s, het creëren van een werkattitude, het nastreven van relationele stabiliteit, het zoeken naar zingeving en toekomstperspectief, het heropnemen van maatschappelijke rollen, … </a:t>
            </a:r>
            <a:endParaRPr lang="nl-BE" sz="900" dirty="0" smtClean="0"/>
          </a:p>
          <a:p>
            <a:pPr marL="171450" lvl="0" indent="-171450">
              <a:buFontTx/>
              <a:buChar char="-"/>
            </a:pPr>
            <a:r>
              <a:rPr lang="nl-BE" sz="900" i="1" dirty="0" smtClean="0"/>
              <a:t>uniforme </a:t>
            </a:r>
            <a:r>
              <a:rPr lang="nl-BE" sz="900" i="1" dirty="0"/>
              <a:t>registratie</a:t>
            </a:r>
            <a:r>
              <a:rPr lang="nl-BE" sz="900" dirty="0"/>
              <a:t> in het elektronisch </a:t>
            </a:r>
            <a:r>
              <a:rPr lang="nl-BE" sz="900" dirty="0" smtClean="0"/>
              <a:t>patiëntendossier.</a:t>
            </a:r>
          </a:p>
          <a:p>
            <a:pPr marL="171450" lvl="0" indent="-171450">
              <a:buFontTx/>
              <a:buChar char="-"/>
            </a:pPr>
            <a:r>
              <a:rPr lang="nl-BE" sz="900" i="1" dirty="0" smtClean="0"/>
              <a:t>zorgtrajecten </a:t>
            </a:r>
            <a:r>
              <a:rPr lang="nl-BE" sz="900" i="1" dirty="0"/>
              <a:t>en netwerken:</a:t>
            </a:r>
            <a:r>
              <a:rPr lang="nl-BE" sz="900" dirty="0"/>
              <a:t> samenwerken met andere betrokken actoren via zorgpaden op </a:t>
            </a:r>
            <a:r>
              <a:rPr lang="nl-BE" sz="900" dirty="0" smtClean="0"/>
              <a:t>casusniveau.</a:t>
            </a:r>
          </a:p>
          <a:p>
            <a:pPr marL="171450" lvl="0" indent="-171450">
              <a:buFontTx/>
              <a:buChar char="-"/>
            </a:pPr>
            <a:r>
              <a:rPr lang="nl-BE" sz="900" dirty="0" smtClean="0"/>
              <a:t>specifieke </a:t>
            </a:r>
            <a:r>
              <a:rPr lang="nl-BE" sz="900" i="1" dirty="0"/>
              <a:t>diagnose en </a:t>
            </a:r>
            <a:r>
              <a:rPr lang="nl-BE" sz="900" i="1" dirty="0" smtClean="0"/>
              <a:t>indicatiestelling.</a:t>
            </a:r>
            <a:endParaRPr lang="nl-BE" sz="900" dirty="0" smtClean="0"/>
          </a:p>
          <a:p>
            <a:pPr marL="171450" lvl="0" indent="-171450">
              <a:buFontTx/>
              <a:buChar char="-"/>
            </a:pPr>
            <a:r>
              <a:rPr lang="nl-BE" sz="900" i="1" dirty="0" smtClean="0"/>
              <a:t>toeleiding</a:t>
            </a:r>
            <a:r>
              <a:rPr lang="nl-BE" sz="900" dirty="0" smtClean="0"/>
              <a:t> </a:t>
            </a:r>
            <a:r>
              <a:rPr lang="nl-BE" sz="900" dirty="0"/>
              <a:t>naar de gepaste zorg.</a:t>
            </a:r>
          </a:p>
          <a:p>
            <a:pPr algn="just"/>
            <a:endParaRPr lang="nl-BE" sz="900" dirty="0"/>
          </a:p>
        </p:txBody>
      </p:sp>
    </p:spTree>
    <p:extLst>
      <p:ext uri="{BB962C8B-B14F-4D97-AF65-F5344CB8AC3E}">
        <p14:creationId xmlns:p14="http://schemas.microsoft.com/office/powerpoint/2010/main" val="258003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vi-exchange\staf\gk\My Documents\forensische\functiekaart en brochure\947624-d192211602bc8608119fb52674ec9217.jpg"/>
          <p:cNvPicPr>
            <a:picLocks noChangeAspect="1" noChangeArrowheads="1"/>
          </p:cNvPicPr>
          <p:nvPr/>
        </p:nvPicPr>
        <p:blipFill rotWithShape="1">
          <a:blip r:embed="rId2">
            <a:extLst>
              <a:ext uri="{28A0092B-C50C-407E-A947-70E740481C1C}">
                <a14:useLocalDpi xmlns:a14="http://schemas.microsoft.com/office/drawing/2010/main" val="0"/>
              </a:ext>
            </a:extLst>
          </a:blip>
          <a:srcRect t="24261"/>
          <a:stretch/>
        </p:blipFill>
        <p:spPr bwMode="auto">
          <a:xfrm>
            <a:off x="564548" y="-166956"/>
            <a:ext cx="7391827" cy="32986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732" y="1423170"/>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146" y="928263"/>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045" y="1598143"/>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6401" y="2207105"/>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0086" y="1886580"/>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6863" y="571520"/>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3652" y="2124022"/>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2639" y="1802644"/>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9944" y="2290189"/>
            <a:ext cx="91783" cy="8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5-puntige ster 26"/>
          <p:cNvSpPr/>
          <p:nvPr/>
        </p:nvSpPr>
        <p:spPr>
          <a:xfrm>
            <a:off x="5842553" y="602939"/>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3" name="5-puntige ster 32"/>
          <p:cNvSpPr/>
          <p:nvPr/>
        </p:nvSpPr>
        <p:spPr>
          <a:xfrm>
            <a:off x="4777829" y="1639684"/>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4" name="5-puntige ster 33"/>
          <p:cNvSpPr/>
          <p:nvPr/>
        </p:nvSpPr>
        <p:spPr>
          <a:xfrm>
            <a:off x="6730001" y="1928924"/>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6" name="5-puntige ster 35"/>
          <p:cNvSpPr/>
          <p:nvPr/>
        </p:nvSpPr>
        <p:spPr>
          <a:xfrm>
            <a:off x="3800331" y="1931943"/>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7" name="5-puntige ster 36"/>
          <p:cNvSpPr/>
          <p:nvPr/>
        </p:nvSpPr>
        <p:spPr>
          <a:xfrm>
            <a:off x="4072859" y="1052138"/>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8" name="5-puntige ster 37"/>
          <p:cNvSpPr/>
          <p:nvPr/>
        </p:nvSpPr>
        <p:spPr>
          <a:xfrm>
            <a:off x="3936595" y="1531296"/>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2" name="5-puntige ster 31"/>
          <p:cNvSpPr/>
          <p:nvPr/>
        </p:nvSpPr>
        <p:spPr>
          <a:xfrm>
            <a:off x="4732273" y="928263"/>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9" name="5-puntige ster 38"/>
          <p:cNvSpPr/>
          <p:nvPr/>
        </p:nvSpPr>
        <p:spPr>
          <a:xfrm>
            <a:off x="5231100" y="2078906"/>
            <a:ext cx="68132" cy="81479"/>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4" name="Tekstvak 23"/>
          <p:cNvSpPr txBox="1"/>
          <p:nvPr/>
        </p:nvSpPr>
        <p:spPr>
          <a:xfrm>
            <a:off x="-36512" y="2852936"/>
            <a:ext cx="2573195" cy="4385816"/>
          </a:xfrm>
          <a:prstGeom prst="rect">
            <a:avLst/>
          </a:prstGeom>
          <a:noFill/>
        </p:spPr>
        <p:txBody>
          <a:bodyPr wrap="square" rtlCol="0">
            <a:spAutoFit/>
          </a:bodyPr>
          <a:lstStyle/>
          <a:p>
            <a:r>
              <a:rPr lang="nl-BE" sz="900" b="1" dirty="0" smtClean="0">
                <a:solidFill>
                  <a:srgbClr val="FF3300"/>
                </a:solidFill>
              </a:rPr>
              <a:t>CGG </a:t>
            </a:r>
            <a:r>
              <a:rPr lang="nl-BE" sz="900" b="1" dirty="0">
                <a:solidFill>
                  <a:srgbClr val="FF3300"/>
                </a:solidFill>
              </a:rPr>
              <a:t>met gespecialiseerde forensische equipe  </a:t>
            </a:r>
          </a:p>
          <a:p>
            <a:r>
              <a:rPr lang="nl-BE" sz="900" b="1" dirty="0" smtClean="0"/>
              <a:t>Antwerpen</a:t>
            </a:r>
            <a:endParaRPr lang="nl-BE" sz="900" dirty="0"/>
          </a:p>
          <a:p>
            <a:r>
              <a:rPr lang="nl-BE" sz="900" b="1" dirty="0"/>
              <a:t>CGG </a:t>
            </a:r>
            <a:r>
              <a:rPr lang="nl-BE" sz="900" b="1" dirty="0" err="1"/>
              <a:t>Vagga</a:t>
            </a:r>
            <a:r>
              <a:rPr lang="nl-BE" sz="900" b="1" dirty="0"/>
              <a:t>  </a:t>
            </a:r>
            <a:endParaRPr lang="nl-BE" sz="900" dirty="0"/>
          </a:p>
          <a:p>
            <a:r>
              <a:rPr lang="nl-BE" sz="900" u="sng" dirty="0">
                <a:hlinkClick r:id="rId4"/>
              </a:rPr>
              <a:t>www.vagga.be</a:t>
            </a:r>
            <a:endParaRPr lang="nl-BE" sz="900" dirty="0"/>
          </a:p>
          <a:p>
            <a:r>
              <a:rPr lang="nl-BE" sz="900" dirty="0"/>
              <a:t>Boomgaardstraat 7 – 2018 Antwerpen</a:t>
            </a:r>
          </a:p>
          <a:p>
            <a:r>
              <a:rPr lang="nl-BE" sz="900" dirty="0"/>
              <a:t>03/256.91.40 </a:t>
            </a:r>
          </a:p>
          <a:p>
            <a:r>
              <a:rPr lang="nl-BE" sz="900" b="1" dirty="0" smtClean="0"/>
              <a:t>CGG </a:t>
            </a:r>
            <a:r>
              <a:rPr lang="nl-BE" sz="900" b="1" dirty="0"/>
              <a:t>Kempen</a:t>
            </a:r>
            <a:endParaRPr lang="nl-BE" sz="900" dirty="0"/>
          </a:p>
          <a:p>
            <a:r>
              <a:rPr lang="nl-BE" sz="900" u="sng" dirty="0">
                <a:hlinkClick r:id="rId5"/>
              </a:rPr>
              <a:t>www.cggkempen.be</a:t>
            </a:r>
            <a:endParaRPr lang="nl-BE" sz="900" dirty="0"/>
          </a:p>
          <a:p>
            <a:r>
              <a:rPr lang="nl-BE" sz="900" dirty="0" err="1"/>
              <a:t>Smalvoortstraat</a:t>
            </a:r>
            <a:r>
              <a:rPr lang="nl-BE" sz="900" dirty="0"/>
              <a:t> 2 / </a:t>
            </a:r>
            <a:r>
              <a:rPr lang="nl-BE" sz="900" dirty="0" err="1"/>
              <a:t>Parklaan</a:t>
            </a:r>
            <a:r>
              <a:rPr lang="nl-BE" sz="900" dirty="0"/>
              <a:t> 162 – 2300 Turnhout</a:t>
            </a:r>
          </a:p>
          <a:p>
            <a:r>
              <a:rPr lang="nl-BE" sz="900" dirty="0"/>
              <a:t>014/41.09.67</a:t>
            </a:r>
          </a:p>
          <a:p>
            <a:r>
              <a:rPr lang="nl-BE" sz="900" dirty="0"/>
              <a:t> </a:t>
            </a:r>
            <a:r>
              <a:rPr lang="nl-BE" sz="900" b="1" dirty="0" smtClean="0"/>
              <a:t>CGG </a:t>
            </a:r>
            <a:r>
              <a:rPr lang="nl-BE" sz="900" b="1" dirty="0"/>
              <a:t>De Pont</a:t>
            </a:r>
            <a:endParaRPr lang="nl-BE" sz="900" dirty="0"/>
          </a:p>
          <a:p>
            <a:r>
              <a:rPr lang="nl-BE" sz="900" u="sng" dirty="0">
                <a:hlinkClick r:id="rId6"/>
              </a:rPr>
              <a:t>www.cggdepont.be</a:t>
            </a:r>
            <a:endParaRPr lang="nl-BE" sz="900" dirty="0"/>
          </a:p>
          <a:p>
            <a:r>
              <a:rPr lang="nl-BE" sz="900" dirty="0"/>
              <a:t>Lange Ridderstraat 20 – 2800 Mechelen</a:t>
            </a:r>
          </a:p>
          <a:p>
            <a:r>
              <a:rPr lang="nl-BE" sz="900" dirty="0"/>
              <a:t>015/28.74.70</a:t>
            </a:r>
          </a:p>
          <a:p>
            <a:r>
              <a:rPr lang="nl-BE" sz="900" dirty="0"/>
              <a:t> </a:t>
            </a:r>
          </a:p>
          <a:p>
            <a:r>
              <a:rPr lang="nl-BE" sz="900" b="1" dirty="0"/>
              <a:t>Brussel</a:t>
            </a:r>
            <a:endParaRPr lang="nl-BE" sz="900" dirty="0"/>
          </a:p>
          <a:p>
            <a:r>
              <a:rPr lang="nl-BE" sz="900" b="1" dirty="0"/>
              <a:t>CGG Ahasverus / </a:t>
            </a:r>
            <a:r>
              <a:rPr lang="nl-BE" sz="900" b="1" dirty="0" smtClean="0"/>
              <a:t>ITER </a:t>
            </a:r>
            <a:r>
              <a:rPr lang="nl-BE" sz="900" b="1" smtClean="0"/>
              <a:t>&amp; psychotherapie BRUG</a:t>
            </a:r>
            <a:endParaRPr lang="nl-BE" sz="900" dirty="0"/>
          </a:p>
          <a:p>
            <a:r>
              <a:rPr lang="nl-BE" sz="900" u="sng" dirty="0">
                <a:hlinkClick r:id="rId7"/>
              </a:rPr>
              <a:t>www.ahasverus.be</a:t>
            </a:r>
            <a:endParaRPr lang="nl-BE" sz="900" dirty="0"/>
          </a:p>
          <a:p>
            <a:r>
              <a:rPr lang="nl-BE" sz="900" dirty="0" err="1"/>
              <a:t>Gaucheretstraat</a:t>
            </a:r>
            <a:r>
              <a:rPr lang="nl-BE" sz="900" dirty="0"/>
              <a:t> </a:t>
            </a:r>
            <a:r>
              <a:rPr lang="nl-BE" sz="900" dirty="0" smtClean="0"/>
              <a:t>164 - 1030 Brussel</a:t>
            </a:r>
          </a:p>
          <a:p>
            <a:r>
              <a:rPr lang="nl-BE" sz="900" dirty="0" smtClean="0"/>
              <a:t>02/512.62.43</a:t>
            </a:r>
          </a:p>
          <a:p>
            <a:endParaRPr lang="nl-BE" sz="900" dirty="0"/>
          </a:p>
          <a:p>
            <a:r>
              <a:rPr lang="nl-BE" sz="900" b="1" dirty="0" smtClean="0"/>
              <a:t>Limburg</a:t>
            </a:r>
            <a:endParaRPr lang="nl-BE" sz="900" dirty="0" smtClean="0"/>
          </a:p>
          <a:p>
            <a:r>
              <a:rPr lang="nl-BE" sz="900" b="1" dirty="0" smtClean="0"/>
              <a:t>CGG VGGZ</a:t>
            </a:r>
            <a:endParaRPr lang="nl-BE" sz="900" dirty="0" smtClean="0"/>
          </a:p>
          <a:p>
            <a:r>
              <a:rPr lang="nl-BE" sz="900" u="sng" dirty="0" smtClean="0">
                <a:hlinkClick r:id="rId8"/>
              </a:rPr>
              <a:t>www.vggz.be</a:t>
            </a:r>
            <a:endParaRPr lang="nl-BE" sz="900" dirty="0" smtClean="0"/>
          </a:p>
          <a:p>
            <a:r>
              <a:rPr lang="nl-BE" sz="900" dirty="0" smtClean="0"/>
              <a:t>Pater </a:t>
            </a:r>
            <a:r>
              <a:rPr lang="nl-BE" sz="900" dirty="0" err="1" smtClean="0"/>
              <a:t>Valentinuslaan</a:t>
            </a:r>
            <a:r>
              <a:rPr lang="nl-BE" sz="900" dirty="0" smtClean="0"/>
              <a:t> 32 – 3500 Hasselt (administratieve zetel)</a:t>
            </a:r>
          </a:p>
          <a:p>
            <a:r>
              <a:rPr lang="nl-BE" sz="900" dirty="0" smtClean="0"/>
              <a:t>011/22.30.10</a:t>
            </a:r>
          </a:p>
          <a:p>
            <a:endParaRPr lang="nl-BE" sz="900" dirty="0"/>
          </a:p>
          <a:p>
            <a:r>
              <a:rPr lang="nl-BE" sz="900" dirty="0"/>
              <a:t> </a:t>
            </a:r>
          </a:p>
          <a:p>
            <a:r>
              <a:rPr lang="nl-BE" sz="900" b="1" dirty="0"/>
              <a:t> </a:t>
            </a:r>
            <a:endParaRPr lang="nl-BE" sz="900" dirty="0"/>
          </a:p>
        </p:txBody>
      </p:sp>
      <p:sp>
        <p:nvSpPr>
          <p:cNvPr id="26" name="Rechthoek 25"/>
          <p:cNvSpPr/>
          <p:nvPr/>
        </p:nvSpPr>
        <p:spPr>
          <a:xfrm>
            <a:off x="2339751" y="2444110"/>
            <a:ext cx="2392185" cy="4247317"/>
          </a:xfrm>
          <a:prstGeom prst="rect">
            <a:avLst/>
          </a:prstGeom>
        </p:spPr>
        <p:txBody>
          <a:bodyPr wrap="square">
            <a:spAutoFit/>
          </a:bodyPr>
          <a:lstStyle/>
          <a:p>
            <a:r>
              <a:rPr lang="nl-BE" sz="900" dirty="0" smtClean="0"/>
              <a:t> </a:t>
            </a:r>
          </a:p>
          <a:p>
            <a:r>
              <a:rPr lang="nl-BE" sz="900" dirty="0" smtClean="0"/>
              <a:t> </a:t>
            </a:r>
          </a:p>
          <a:p>
            <a:r>
              <a:rPr lang="nl-BE" sz="900" b="1" dirty="0" smtClean="0"/>
              <a:t>Oost-Vlaanderen</a:t>
            </a:r>
            <a:endParaRPr lang="nl-BE" sz="900" dirty="0" smtClean="0"/>
          </a:p>
          <a:p>
            <a:r>
              <a:rPr lang="nl-BE" sz="900" b="1" dirty="0" smtClean="0"/>
              <a:t>CGG Regio Groot Gent Eclips</a:t>
            </a:r>
            <a:endParaRPr lang="nl-BE" sz="900" dirty="0" smtClean="0"/>
          </a:p>
          <a:p>
            <a:r>
              <a:rPr lang="nl-BE" sz="900" u="sng" dirty="0" smtClean="0">
                <a:hlinkClick r:id="rId9"/>
              </a:rPr>
              <a:t>www.cggeclips.be</a:t>
            </a:r>
            <a:endParaRPr lang="nl-BE" sz="900" dirty="0" smtClean="0"/>
          </a:p>
          <a:p>
            <a:r>
              <a:rPr lang="nl-BE" sz="900" dirty="0" smtClean="0"/>
              <a:t>Bernard </a:t>
            </a:r>
            <a:r>
              <a:rPr lang="nl-BE" sz="900" dirty="0" err="1" smtClean="0"/>
              <a:t>Spaelaan</a:t>
            </a:r>
            <a:r>
              <a:rPr lang="nl-BE" sz="900" dirty="0" smtClean="0"/>
              <a:t> 141 - 9000 Gent </a:t>
            </a:r>
          </a:p>
          <a:p>
            <a:r>
              <a:rPr lang="nl-BE" sz="900" dirty="0" smtClean="0"/>
              <a:t>09/222.04.04 </a:t>
            </a:r>
          </a:p>
          <a:p>
            <a:r>
              <a:rPr lang="nl-BE" sz="900" b="1" dirty="0" smtClean="0"/>
              <a:t> </a:t>
            </a:r>
            <a:endParaRPr lang="nl-BE" sz="900" dirty="0" smtClean="0"/>
          </a:p>
          <a:p>
            <a:r>
              <a:rPr lang="nl-BE" sz="900" b="1" dirty="0" smtClean="0"/>
              <a:t>Vlaams-Brabant</a:t>
            </a:r>
            <a:endParaRPr lang="nl-BE" sz="900" dirty="0" smtClean="0"/>
          </a:p>
          <a:p>
            <a:r>
              <a:rPr lang="nl-BE" sz="900" b="1" dirty="0" smtClean="0"/>
              <a:t>CGG Vlaams-Brabant Oost</a:t>
            </a:r>
            <a:endParaRPr lang="nl-BE" sz="900" dirty="0" smtClean="0"/>
          </a:p>
          <a:p>
            <a:r>
              <a:rPr lang="nl-BE" sz="900" u="sng" dirty="0" smtClean="0">
                <a:hlinkClick r:id="rId10"/>
              </a:rPr>
              <a:t>www.cgg-vbo.be</a:t>
            </a:r>
            <a:endParaRPr lang="nl-BE" sz="900" dirty="0" smtClean="0"/>
          </a:p>
          <a:p>
            <a:r>
              <a:rPr lang="nl-BE" sz="900" dirty="0" err="1" smtClean="0"/>
              <a:t>Vaartkom</a:t>
            </a:r>
            <a:r>
              <a:rPr lang="nl-BE" sz="900" dirty="0" smtClean="0"/>
              <a:t> 31, bus 6.01 – 3000 Leuven</a:t>
            </a:r>
          </a:p>
          <a:p>
            <a:r>
              <a:rPr lang="nl-BE" sz="900" dirty="0" smtClean="0"/>
              <a:t>016/85.79.79</a:t>
            </a:r>
          </a:p>
          <a:p>
            <a:r>
              <a:rPr lang="nl-BE" sz="900" b="1" dirty="0" smtClean="0"/>
              <a:t> </a:t>
            </a:r>
            <a:endParaRPr lang="nl-BE" sz="900" dirty="0" smtClean="0"/>
          </a:p>
          <a:p>
            <a:r>
              <a:rPr lang="nl-BE" sz="900" b="1" dirty="0" smtClean="0"/>
              <a:t>West-Vlaanderen</a:t>
            </a:r>
            <a:endParaRPr lang="nl-BE" sz="900" dirty="0" smtClean="0"/>
          </a:p>
          <a:p>
            <a:r>
              <a:rPr lang="nl-BE" sz="900" b="1" dirty="0"/>
              <a:t>CGG </a:t>
            </a:r>
            <a:r>
              <a:rPr lang="nl-BE" sz="900" b="1" dirty="0" err="1" smtClean="0"/>
              <a:t>Mandel&amp;Leie</a:t>
            </a:r>
            <a:r>
              <a:rPr lang="nl-BE" sz="900" b="1" dirty="0" smtClean="0"/>
              <a:t> en </a:t>
            </a:r>
            <a:r>
              <a:rPr lang="nl-BE" sz="900" b="1" dirty="0" smtClean="0"/>
              <a:t>CGG Largo: forensische equipe FRONTA</a:t>
            </a:r>
            <a:endParaRPr lang="nl-BE" sz="900" dirty="0" smtClean="0"/>
          </a:p>
          <a:p>
            <a:r>
              <a:rPr lang="nl-BE" sz="900" u="sng" dirty="0">
                <a:hlinkClick r:id="rId11"/>
              </a:rPr>
              <a:t>www.cggml.be</a:t>
            </a:r>
            <a:endParaRPr lang="nl-BE" sz="900" dirty="0"/>
          </a:p>
          <a:p>
            <a:r>
              <a:rPr lang="nl-BE" sz="900" dirty="0"/>
              <a:t>Beverlaai 3b – 8500 Kortrijk</a:t>
            </a:r>
          </a:p>
          <a:p>
            <a:r>
              <a:rPr lang="nl-BE" sz="900" dirty="0"/>
              <a:t>056/23.00.23</a:t>
            </a:r>
          </a:p>
          <a:p>
            <a:r>
              <a:rPr lang="nl-BE" sz="900" u="sng" dirty="0" smtClean="0">
                <a:hlinkClick r:id="rId12"/>
              </a:rPr>
              <a:t>www.cgglargo.be</a:t>
            </a:r>
            <a:r>
              <a:rPr lang="nl-BE" sz="900" u="sng" dirty="0" smtClean="0"/>
              <a:t> </a:t>
            </a:r>
            <a:endParaRPr lang="nl-BE" sz="900" dirty="0" smtClean="0"/>
          </a:p>
          <a:p>
            <a:r>
              <a:rPr lang="nl-BE" sz="900" dirty="0" smtClean="0"/>
              <a:t>Jules </a:t>
            </a:r>
            <a:r>
              <a:rPr lang="nl-BE" sz="900" dirty="0" err="1" smtClean="0"/>
              <a:t>Lagaelaan</a:t>
            </a:r>
            <a:r>
              <a:rPr lang="nl-BE" sz="900" dirty="0" smtClean="0"/>
              <a:t> 21 – 8800 Roeselare</a:t>
            </a:r>
          </a:p>
          <a:p>
            <a:r>
              <a:rPr lang="nl-BE" sz="900" dirty="0" smtClean="0"/>
              <a:t>051/25.99.30</a:t>
            </a:r>
          </a:p>
          <a:p>
            <a:r>
              <a:rPr lang="nl-BE" sz="900" dirty="0"/>
              <a:t> </a:t>
            </a:r>
          </a:p>
          <a:p>
            <a:r>
              <a:rPr lang="nl-BE" sz="900" b="1" dirty="0"/>
              <a:t>CGG Prisma</a:t>
            </a:r>
            <a:endParaRPr lang="nl-BE" sz="900" dirty="0"/>
          </a:p>
          <a:p>
            <a:r>
              <a:rPr lang="nl-BE" sz="900" u="sng" dirty="0">
                <a:hlinkClick r:id="rId13"/>
              </a:rPr>
              <a:t>www.cggprisma.be</a:t>
            </a:r>
            <a:endParaRPr lang="nl-BE" sz="900" dirty="0"/>
          </a:p>
          <a:p>
            <a:r>
              <a:rPr lang="nl-BE" sz="900" dirty="0"/>
              <a:t>Stationsstraat 89 - 8730 Beernem </a:t>
            </a:r>
            <a:br>
              <a:rPr lang="nl-BE" sz="900" dirty="0"/>
            </a:br>
            <a:r>
              <a:rPr lang="nl-BE" sz="900" dirty="0"/>
              <a:t>050/78.15.77</a:t>
            </a:r>
          </a:p>
          <a:p>
            <a:endParaRPr lang="nl-BE" sz="900" dirty="0"/>
          </a:p>
        </p:txBody>
      </p:sp>
      <p:pic>
        <p:nvPicPr>
          <p:cNvPr id="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909551"/>
            <a:ext cx="97005" cy="87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kstvak 29"/>
          <p:cNvSpPr txBox="1"/>
          <p:nvPr/>
        </p:nvSpPr>
        <p:spPr>
          <a:xfrm>
            <a:off x="4633000" y="3308499"/>
            <a:ext cx="2531287" cy="3416320"/>
          </a:xfrm>
          <a:prstGeom prst="rect">
            <a:avLst/>
          </a:prstGeom>
          <a:noFill/>
        </p:spPr>
        <p:txBody>
          <a:bodyPr wrap="square" rtlCol="0">
            <a:spAutoFit/>
          </a:bodyPr>
          <a:lstStyle/>
          <a:p>
            <a:r>
              <a:rPr lang="nl-BE" sz="900" b="1" dirty="0"/>
              <a:t>CGG </a:t>
            </a:r>
            <a:r>
              <a:rPr lang="nl-BE" sz="900" b="1" dirty="0" err="1"/>
              <a:t>Vagga</a:t>
            </a:r>
            <a:r>
              <a:rPr lang="nl-BE" sz="900" b="1" dirty="0"/>
              <a:t>  </a:t>
            </a:r>
            <a:endParaRPr lang="nl-BE" sz="900" dirty="0"/>
          </a:p>
          <a:p>
            <a:r>
              <a:rPr lang="nl-BE" sz="900" u="sng" dirty="0">
                <a:hlinkClick r:id="rId4"/>
              </a:rPr>
              <a:t>www.vagga.be</a:t>
            </a:r>
            <a:endParaRPr lang="nl-BE" sz="900" dirty="0"/>
          </a:p>
          <a:p>
            <a:r>
              <a:rPr lang="nl-BE" sz="900" dirty="0"/>
              <a:t>Boomgaardstraat 7 – 2018 Antwerpen</a:t>
            </a:r>
          </a:p>
          <a:p>
            <a:r>
              <a:rPr lang="nl-BE" sz="900" dirty="0"/>
              <a:t>03/256.91.40 </a:t>
            </a:r>
          </a:p>
          <a:p>
            <a:endParaRPr lang="nl-BE" sz="900" b="1" dirty="0" smtClean="0"/>
          </a:p>
          <a:p>
            <a:r>
              <a:rPr lang="nl-BE" sz="900" b="1" dirty="0" smtClean="0"/>
              <a:t>CGG Kempen</a:t>
            </a:r>
            <a:endParaRPr lang="nl-BE" sz="900" dirty="0" smtClean="0"/>
          </a:p>
          <a:p>
            <a:r>
              <a:rPr lang="nl-BE" sz="900" u="sng" dirty="0" smtClean="0">
                <a:hlinkClick r:id="rId5"/>
              </a:rPr>
              <a:t>www.cggkempen.be</a:t>
            </a:r>
            <a:endParaRPr lang="nl-BE" sz="900" dirty="0" smtClean="0"/>
          </a:p>
          <a:p>
            <a:r>
              <a:rPr lang="nl-BE" sz="900" dirty="0" err="1" smtClean="0"/>
              <a:t>Smalvoortstraat</a:t>
            </a:r>
            <a:r>
              <a:rPr lang="nl-BE" sz="900" dirty="0" smtClean="0"/>
              <a:t> 2 / </a:t>
            </a:r>
            <a:r>
              <a:rPr lang="nl-BE" sz="900" dirty="0" err="1" smtClean="0"/>
              <a:t>Parklaan</a:t>
            </a:r>
            <a:r>
              <a:rPr lang="nl-BE" sz="900" dirty="0" smtClean="0"/>
              <a:t> 162 – 2300 Turnhout</a:t>
            </a:r>
          </a:p>
          <a:p>
            <a:r>
              <a:rPr lang="nl-BE" sz="900" dirty="0" smtClean="0"/>
              <a:t>014/41.09.67</a:t>
            </a:r>
          </a:p>
          <a:p>
            <a:endParaRPr lang="nl-BE" sz="900" dirty="0" smtClean="0"/>
          </a:p>
          <a:p>
            <a:r>
              <a:rPr lang="nl-BE" sz="900" b="1" dirty="0" smtClean="0"/>
              <a:t>CGG De Pont</a:t>
            </a:r>
            <a:endParaRPr lang="nl-BE" sz="900" dirty="0" smtClean="0"/>
          </a:p>
          <a:p>
            <a:r>
              <a:rPr lang="nl-BE" sz="900" u="sng" dirty="0" smtClean="0">
                <a:hlinkClick r:id="rId6"/>
              </a:rPr>
              <a:t>www.cggdepont.be</a:t>
            </a:r>
            <a:endParaRPr lang="nl-BE" sz="900" dirty="0" smtClean="0"/>
          </a:p>
          <a:p>
            <a:r>
              <a:rPr lang="nl-BE" sz="900" dirty="0" smtClean="0"/>
              <a:t>Lange Ridderstraat 20 – 2800 Mechelen</a:t>
            </a:r>
          </a:p>
          <a:p>
            <a:r>
              <a:rPr lang="nl-BE" sz="900" dirty="0" smtClean="0"/>
              <a:t>015/28.74.70</a:t>
            </a:r>
          </a:p>
          <a:p>
            <a:endParaRPr lang="nl-BE" sz="900" dirty="0" smtClean="0"/>
          </a:p>
          <a:p>
            <a:r>
              <a:rPr lang="nl-BE" sz="900" b="1" dirty="0" smtClean="0"/>
              <a:t>CGG VGGZ</a:t>
            </a:r>
            <a:endParaRPr lang="nl-BE" sz="900" dirty="0" smtClean="0"/>
          </a:p>
          <a:p>
            <a:r>
              <a:rPr lang="nl-BE" sz="900" u="sng" dirty="0" smtClean="0">
                <a:hlinkClick r:id="rId8"/>
              </a:rPr>
              <a:t>www.vggz.be</a:t>
            </a:r>
            <a:endParaRPr lang="nl-BE" sz="900" dirty="0" smtClean="0"/>
          </a:p>
          <a:p>
            <a:r>
              <a:rPr lang="nl-BE" sz="900" dirty="0" smtClean="0"/>
              <a:t>Pater </a:t>
            </a:r>
            <a:r>
              <a:rPr lang="nl-BE" sz="900" dirty="0" err="1" smtClean="0"/>
              <a:t>Valentinuslaan</a:t>
            </a:r>
            <a:r>
              <a:rPr lang="nl-BE" sz="900" dirty="0" smtClean="0"/>
              <a:t> 32 – 3500 Hasselt (administratieve zetel)</a:t>
            </a:r>
          </a:p>
          <a:p>
            <a:r>
              <a:rPr lang="nl-BE" sz="900" dirty="0" smtClean="0"/>
              <a:t>011/22.30.10</a:t>
            </a:r>
          </a:p>
          <a:p>
            <a:endParaRPr lang="nl-BE" sz="900" dirty="0" smtClean="0"/>
          </a:p>
          <a:p>
            <a:endParaRPr lang="nl-BE" sz="900" dirty="0"/>
          </a:p>
          <a:p>
            <a:r>
              <a:rPr lang="nl-BE" sz="900" dirty="0"/>
              <a:t> </a:t>
            </a:r>
          </a:p>
          <a:p>
            <a:r>
              <a:rPr lang="nl-BE" sz="900" b="1" dirty="0"/>
              <a:t> </a:t>
            </a:r>
            <a:endParaRPr lang="nl-BE" sz="900" dirty="0"/>
          </a:p>
        </p:txBody>
      </p:sp>
      <p:sp>
        <p:nvSpPr>
          <p:cNvPr id="31" name="Rechthoek 30"/>
          <p:cNvSpPr/>
          <p:nvPr/>
        </p:nvSpPr>
        <p:spPr>
          <a:xfrm>
            <a:off x="7124572" y="3284984"/>
            <a:ext cx="4572000" cy="3000821"/>
          </a:xfrm>
          <a:prstGeom prst="rect">
            <a:avLst/>
          </a:prstGeom>
        </p:spPr>
        <p:txBody>
          <a:bodyPr>
            <a:spAutoFit/>
          </a:bodyPr>
          <a:lstStyle/>
          <a:p>
            <a:r>
              <a:rPr lang="nl-BE" sz="900" b="1" dirty="0"/>
              <a:t>CGG Zuid Oost-Vlaanderen</a:t>
            </a:r>
            <a:endParaRPr lang="nl-BE" sz="900" dirty="0"/>
          </a:p>
          <a:p>
            <a:r>
              <a:rPr lang="nl-BE" sz="900" u="sng" dirty="0">
                <a:hlinkClick r:id="rId14"/>
              </a:rPr>
              <a:t>www.zov.be</a:t>
            </a:r>
            <a:endParaRPr lang="nl-BE" sz="900" dirty="0"/>
          </a:p>
          <a:p>
            <a:r>
              <a:rPr lang="nl-BE" sz="900" dirty="0"/>
              <a:t>Langestraat 12- 9300 Aalst</a:t>
            </a:r>
          </a:p>
          <a:p>
            <a:r>
              <a:rPr lang="nl-BE" sz="900" dirty="0"/>
              <a:t>053/75.01.68</a:t>
            </a:r>
          </a:p>
          <a:p>
            <a:r>
              <a:rPr lang="nl-BE" sz="900" dirty="0"/>
              <a:t> </a:t>
            </a:r>
          </a:p>
          <a:p>
            <a:r>
              <a:rPr lang="nl-BE" sz="900" b="1" dirty="0"/>
              <a:t>CGG Waas en Dender</a:t>
            </a:r>
            <a:endParaRPr lang="nl-BE" sz="900" dirty="0"/>
          </a:p>
          <a:p>
            <a:r>
              <a:rPr lang="nl-BE" sz="900" u="sng" dirty="0">
                <a:hlinkClick r:id="rId15"/>
              </a:rPr>
              <a:t>www.cggwaasendender.be</a:t>
            </a:r>
            <a:endParaRPr lang="nl-BE" sz="900" dirty="0"/>
          </a:p>
          <a:p>
            <a:r>
              <a:rPr lang="nl-BE" sz="900" dirty="0"/>
              <a:t>Grote Peperstraat 15 – 9100 Sint-Niklaas</a:t>
            </a:r>
          </a:p>
          <a:p>
            <a:r>
              <a:rPr lang="nl-BE" sz="900" dirty="0"/>
              <a:t>078/35.34.35</a:t>
            </a:r>
          </a:p>
          <a:p>
            <a:r>
              <a:rPr lang="nl-BE" sz="900" dirty="0"/>
              <a:t> </a:t>
            </a:r>
          </a:p>
          <a:p>
            <a:r>
              <a:rPr lang="nl-BE" sz="900" b="1" dirty="0"/>
              <a:t>CGG De Drie Stromen</a:t>
            </a:r>
            <a:endParaRPr lang="nl-BE" sz="900" dirty="0"/>
          </a:p>
          <a:p>
            <a:r>
              <a:rPr lang="nl-BE" sz="900" u="sng" dirty="0">
                <a:hlinkClick r:id="rId16"/>
              </a:rPr>
              <a:t>www.dedriestromen.be</a:t>
            </a:r>
            <a:endParaRPr lang="nl-BE" sz="900" dirty="0"/>
          </a:p>
          <a:p>
            <a:r>
              <a:rPr lang="nl-BE" sz="900" dirty="0" err="1"/>
              <a:t>Brusselsestraat</a:t>
            </a:r>
            <a:r>
              <a:rPr lang="nl-BE" sz="900" dirty="0"/>
              <a:t> 97 – 9200 Dendermonde</a:t>
            </a:r>
          </a:p>
          <a:p>
            <a:r>
              <a:rPr lang="nl-BE" sz="900" dirty="0" smtClean="0"/>
              <a:t>052/21.36.95</a:t>
            </a:r>
          </a:p>
          <a:p>
            <a:endParaRPr lang="nl-BE" sz="900" dirty="0"/>
          </a:p>
          <a:p>
            <a:r>
              <a:rPr lang="nl-BE" sz="900" b="1" dirty="0"/>
              <a:t>Vlaams-Brabant</a:t>
            </a:r>
            <a:endParaRPr lang="nl-BE" sz="900" dirty="0"/>
          </a:p>
          <a:p>
            <a:r>
              <a:rPr lang="nl-BE" sz="900" b="1" dirty="0"/>
              <a:t>CGG Vlaams-Brabant Oost</a:t>
            </a:r>
            <a:endParaRPr lang="nl-BE" sz="900" dirty="0"/>
          </a:p>
          <a:p>
            <a:r>
              <a:rPr lang="nl-BE" sz="900" u="sng" dirty="0">
                <a:hlinkClick r:id="rId10"/>
              </a:rPr>
              <a:t>www.cgg-vbo.be</a:t>
            </a:r>
            <a:endParaRPr lang="nl-BE" sz="900" dirty="0"/>
          </a:p>
          <a:p>
            <a:r>
              <a:rPr lang="nl-BE" sz="900" dirty="0" err="1"/>
              <a:t>Vaartkom</a:t>
            </a:r>
            <a:r>
              <a:rPr lang="nl-BE" sz="900" dirty="0"/>
              <a:t> 31, bus 6.01– 3000 Leuven</a:t>
            </a:r>
          </a:p>
          <a:p>
            <a:r>
              <a:rPr lang="nl-BE" sz="900" dirty="0"/>
              <a:t>016/85.79.79</a:t>
            </a:r>
          </a:p>
          <a:p>
            <a:endParaRPr lang="nl-BE" sz="900" dirty="0"/>
          </a:p>
        </p:txBody>
      </p:sp>
      <p:sp>
        <p:nvSpPr>
          <p:cNvPr id="2048" name="Rechthoek 2047"/>
          <p:cNvSpPr/>
          <p:nvPr/>
        </p:nvSpPr>
        <p:spPr>
          <a:xfrm>
            <a:off x="4564086" y="2893000"/>
            <a:ext cx="4572000" cy="369332"/>
          </a:xfrm>
          <a:prstGeom prst="rect">
            <a:avLst/>
          </a:prstGeom>
        </p:spPr>
        <p:txBody>
          <a:bodyPr>
            <a:spAutoFit/>
          </a:bodyPr>
          <a:lstStyle/>
          <a:p>
            <a:r>
              <a:rPr lang="nl-BE" sz="900" b="1" dirty="0" smtClean="0">
                <a:solidFill>
                  <a:srgbClr val="FF3300"/>
                </a:solidFill>
              </a:rPr>
              <a:t>CGG met bijzondere zorg aan  specifieke subdoelgroepen met een justitieel statuut (alternatieve gerechtelijke maatregelen, partnergeweld)</a:t>
            </a:r>
            <a:endParaRPr lang="nl-BE" sz="900" b="1" dirty="0">
              <a:solidFill>
                <a:srgbClr val="FF3300"/>
              </a:solidFill>
            </a:endParaRPr>
          </a:p>
        </p:txBody>
      </p:sp>
      <p:sp>
        <p:nvSpPr>
          <p:cNvPr id="41" name="5-puntige ster 40"/>
          <p:cNvSpPr/>
          <p:nvPr/>
        </p:nvSpPr>
        <p:spPr>
          <a:xfrm>
            <a:off x="7452320" y="3077666"/>
            <a:ext cx="72008" cy="85713"/>
          </a:xfrm>
          <a:prstGeom prst="star5">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144914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6024" y="620688"/>
            <a:ext cx="4572000" cy="4939814"/>
          </a:xfrm>
          <a:prstGeom prst="rect">
            <a:avLst/>
          </a:prstGeom>
        </p:spPr>
        <p:txBody>
          <a:bodyPr>
            <a:spAutoFit/>
          </a:bodyPr>
          <a:lstStyle/>
          <a:p>
            <a:r>
              <a:rPr lang="nl-BE" sz="900" b="1" dirty="0"/>
              <a:t>CGG Andante  </a:t>
            </a:r>
            <a:endParaRPr lang="nl-BE" sz="900" dirty="0"/>
          </a:p>
          <a:p>
            <a:r>
              <a:rPr lang="nl-BE" sz="900" u="sng" dirty="0">
                <a:hlinkClick r:id="rId2"/>
              </a:rPr>
              <a:t>www.andante.be</a:t>
            </a:r>
            <a:endParaRPr lang="nl-BE" sz="900" dirty="0"/>
          </a:p>
          <a:p>
            <a:r>
              <a:rPr lang="nl-BE" sz="900" dirty="0" err="1"/>
              <a:t>Herculusstraat</a:t>
            </a:r>
            <a:r>
              <a:rPr lang="nl-BE" sz="900" dirty="0"/>
              <a:t> 17 – 2600 Berchem</a:t>
            </a:r>
          </a:p>
          <a:p>
            <a:r>
              <a:rPr lang="nl-BE" sz="900" dirty="0" smtClean="0"/>
              <a:t>03/270.37.77</a:t>
            </a:r>
          </a:p>
          <a:p>
            <a:r>
              <a:rPr lang="nl-BE" sz="900" dirty="0" smtClean="0"/>
              <a:t> </a:t>
            </a:r>
            <a:r>
              <a:rPr lang="nl-BE" sz="900" dirty="0"/>
              <a:t> </a:t>
            </a:r>
          </a:p>
          <a:p>
            <a:r>
              <a:rPr lang="nl-BE" sz="900" b="1" dirty="0"/>
              <a:t>CGG Brussel</a:t>
            </a:r>
            <a:endParaRPr lang="nl-BE" sz="900" dirty="0"/>
          </a:p>
          <a:p>
            <a:r>
              <a:rPr lang="nl-BE" sz="900" u="sng" dirty="0">
                <a:hlinkClick r:id="rId3"/>
              </a:rPr>
              <a:t>www.cgg-brussel.be</a:t>
            </a:r>
            <a:endParaRPr lang="nl-BE" sz="900" dirty="0"/>
          </a:p>
          <a:p>
            <a:r>
              <a:rPr lang="nl-BE" sz="900" dirty="0"/>
              <a:t>Vaartstraat 65 – 1000 Brussel</a:t>
            </a:r>
          </a:p>
          <a:p>
            <a:r>
              <a:rPr lang="nl-BE" sz="900" dirty="0"/>
              <a:t>02/247.61.50</a:t>
            </a:r>
          </a:p>
          <a:p>
            <a:r>
              <a:rPr lang="nl-BE" sz="900" dirty="0"/>
              <a:t> </a:t>
            </a:r>
          </a:p>
          <a:p>
            <a:r>
              <a:rPr lang="nl-BE" sz="900" b="1" dirty="0"/>
              <a:t>CGG </a:t>
            </a:r>
            <a:r>
              <a:rPr lang="nl-BE" sz="900" b="1" dirty="0" err="1" smtClean="0"/>
              <a:t>PassAnt</a:t>
            </a:r>
            <a:endParaRPr lang="nl-BE" sz="900" dirty="0"/>
          </a:p>
          <a:p>
            <a:r>
              <a:rPr lang="nl-BE" sz="900" u="sng" dirty="0">
                <a:hlinkClick r:id="rId4"/>
              </a:rPr>
              <a:t>www.passant.be</a:t>
            </a:r>
            <a:endParaRPr lang="nl-BE" sz="900" dirty="0"/>
          </a:p>
          <a:p>
            <a:r>
              <a:rPr lang="nl-BE" sz="900" dirty="0" err="1"/>
              <a:t>Beertsestraat</a:t>
            </a:r>
            <a:r>
              <a:rPr lang="nl-BE" sz="900" dirty="0"/>
              <a:t> </a:t>
            </a:r>
            <a:r>
              <a:rPr lang="nl-BE" sz="900" dirty="0" smtClean="0"/>
              <a:t>21 </a:t>
            </a:r>
            <a:r>
              <a:rPr lang="nl-BE" sz="900" dirty="0"/>
              <a:t>– 1500 Halle</a:t>
            </a:r>
          </a:p>
          <a:p>
            <a:r>
              <a:rPr lang="nl-BE" sz="900" dirty="0"/>
              <a:t>02/361.21.28</a:t>
            </a:r>
          </a:p>
          <a:p>
            <a:r>
              <a:rPr lang="nl-BE" sz="900" dirty="0"/>
              <a:t> </a:t>
            </a:r>
          </a:p>
          <a:p>
            <a:r>
              <a:rPr lang="nl-BE" sz="900" b="1" dirty="0"/>
              <a:t>CGG LITP</a:t>
            </a:r>
            <a:endParaRPr lang="nl-BE" sz="900" dirty="0"/>
          </a:p>
          <a:p>
            <a:r>
              <a:rPr lang="nl-BE" sz="900" u="sng" dirty="0">
                <a:hlinkClick r:id="rId5"/>
              </a:rPr>
              <a:t>www.litp.be</a:t>
            </a:r>
            <a:endParaRPr lang="nl-BE" sz="900" dirty="0"/>
          </a:p>
          <a:p>
            <a:r>
              <a:rPr lang="nl-BE" sz="900" dirty="0" err="1"/>
              <a:t>Ilgatlaan</a:t>
            </a:r>
            <a:r>
              <a:rPr lang="nl-BE" sz="900" dirty="0"/>
              <a:t> 11/3 – 3500 Hasselt</a:t>
            </a:r>
          </a:p>
          <a:p>
            <a:r>
              <a:rPr lang="nl-BE" sz="900" dirty="0"/>
              <a:t>011/28.68.40</a:t>
            </a:r>
          </a:p>
          <a:p>
            <a:r>
              <a:rPr lang="nl-BE" sz="900" dirty="0"/>
              <a:t> </a:t>
            </a:r>
          </a:p>
          <a:p>
            <a:r>
              <a:rPr lang="nl-BE" sz="900" b="1" dirty="0"/>
              <a:t>CGG DAGG</a:t>
            </a:r>
            <a:endParaRPr lang="nl-BE" sz="900" dirty="0"/>
          </a:p>
          <a:p>
            <a:r>
              <a:rPr lang="nl-BE" sz="900" u="sng" dirty="0">
                <a:hlinkClick r:id="rId6"/>
              </a:rPr>
              <a:t>www.dagg-cgg.be</a:t>
            </a:r>
            <a:endParaRPr lang="nl-BE" sz="900" dirty="0"/>
          </a:p>
          <a:p>
            <a:r>
              <a:rPr lang="nl-BE" sz="900" dirty="0" err="1"/>
              <a:t>Adelberg</a:t>
            </a:r>
            <a:r>
              <a:rPr lang="nl-BE" sz="900" dirty="0"/>
              <a:t> 31 – 3920 Lommel</a:t>
            </a:r>
          </a:p>
          <a:p>
            <a:r>
              <a:rPr lang="nl-BE" sz="900" dirty="0"/>
              <a:t>011/54.72.43</a:t>
            </a:r>
          </a:p>
          <a:p>
            <a:r>
              <a:rPr lang="nl-BE" sz="900" dirty="0"/>
              <a:t> </a:t>
            </a:r>
          </a:p>
          <a:p>
            <a:r>
              <a:rPr lang="nl-BE" sz="900" b="1" dirty="0"/>
              <a:t>CGG Noord West-Vlaanderen</a:t>
            </a:r>
            <a:endParaRPr lang="nl-BE" sz="900" dirty="0"/>
          </a:p>
          <a:p>
            <a:r>
              <a:rPr lang="nl-BE" sz="900" u="sng" dirty="0">
                <a:hlinkClick r:id="rId7"/>
              </a:rPr>
              <a:t>www.cgg.be</a:t>
            </a:r>
            <a:endParaRPr lang="nl-BE" sz="900" dirty="0"/>
          </a:p>
          <a:p>
            <a:r>
              <a:rPr lang="nl-BE" sz="900" dirty="0" err="1" smtClean="0"/>
              <a:t>Moerkerkse</a:t>
            </a:r>
            <a:r>
              <a:rPr lang="nl-BE" sz="900" dirty="0" smtClean="0"/>
              <a:t> </a:t>
            </a:r>
            <a:r>
              <a:rPr lang="nl-BE" sz="900" dirty="0"/>
              <a:t>Steenweg </a:t>
            </a:r>
            <a:r>
              <a:rPr lang="nl-BE" sz="900" dirty="0" smtClean="0"/>
              <a:t>116 – 8310 Brugge</a:t>
            </a:r>
            <a:endParaRPr lang="nl-BE" sz="900" dirty="0"/>
          </a:p>
          <a:p>
            <a:r>
              <a:rPr lang="nl-BE" sz="900" dirty="0"/>
              <a:t>050/34.24.24</a:t>
            </a:r>
          </a:p>
          <a:p>
            <a:r>
              <a:rPr lang="nl-BE" sz="900" dirty="0"/>
              <a:t> </a:t>
            </a:r>
          </a:p>
          <a:p>
            <a:r>
              <a:rPr lang="nl-BE" sz="900" b="1" dirty="0"/>
              <a:t>RCGG Deinze-Eeklo-Gent</a:t>
            </a:r>
            <a:endParaRPr lang="nl-BE" sz="900" dirty="0"/>
          </a:p>
          <a:p>
            <a:r>
              <a:rPr lang="nl-BE" sz="900" u="sng" dirty="0">
                <a:hlinkClick r:id="rId8"/>
              </a:rPr>
              <a:t>www.rcgg.be</a:t>
            </a:r>
            <a:endParaRPr lang="nl-BE" sz="900" dirty="0"/>
          </a:p>
          <a:p>
            <a:r>
              <a:rPr lang="nl-BE" sz="900" dirty="0"/>
              <a:t>Holstraat 95</a:t>
            </a:r>
          </a:p>
          <a:p>
            <a:r>
              <a:rPr lang="nl-BE" sz="900" dirty="0"/>
              <a:t>telefoon: 09/269.89.39</a:t>
            </a:r>
          </a:p>
          <a:p>
            <a:r>
              <a:rPr lang="nl-BE" sz="900" dirty="0"/>
              <a:t> </a:t>
            </a:r>
          </a:p>
        </p:txBody>
      </p:sp>
      <p:sp>
        <p:nvSpPr>
          <p:cNvPr id="3" name="Rechthoek 2"/>
          <p:cNvSpPr/>
          <p:nvPr/>
        </p:nvSpPr>
        <p:spPr>
          <a:xfrm>
            <a:off x="209459" y="251356"/>
            <a:ext cx="4572000" cy="369332"/>
          </a:xfrm>
          <a:prstGeom prst="rect">
            <a:avLst/>
          </a:prstGeom>
        </p:spPr>
        <p:txBody>
          <a:bodyPr>
            <a:spAutoFit/>
          </a:bodyPr>
          <a:lstStyle/>
          <a:p>
            <a:r>
              <a:rPr lang="nl-BE" sz="900" b="1" dirty="0" smtClean="0">
                <a:solidFill>
                  <a:srgbClr val="FF3300"/>
                </a:solidFill>
              </a:rPr>
              <a:t>CGG (personen met justitieel statuut of grensoverschrijdend gedrag kunnen er binnen de CGG basisopdracht terecht) </a:t>
            </a:r>
            <a:endParaRPr lang="nl-BE" sz="900" b="1" dirty="0">
              <a:solidFill>
                <a:srgbClr val="FF3300"/>
              </a:solidFill>
            </a:endParaRPr>
          </a:p>
        </p:txBody>
      </p:sp>
    </p:spTree>
    <p:extLst>
      <p:ext uri="{BB962C8B-B14F-4D97-AF65-F5344CB8AC3E}">
        <p14:creationId xmlns:p14="http://schemas.microsoft.com/office/powerpoint/2010/main" val="853993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483</Words>
  <Application>Microsoft Office PowerPoint</Application>
  <PresentationFormat>Diavoorstelling (4:3)</PresentationFormat>
  <Paragraphs>215</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PowerPoint-presentatie</vt:lpstr>
      <vt:lpstr>PowerPoint-presentatie</vt:lpstr>
      <vt:lpstr>PowerPoint-presentatie</vt:lpstr>
      <vt:lpstr>PowerPoint-presentatie</vt:lpstr>
    </vt:vector>
  </TitlesOfParts>
  <Company>Zorgnet Vlaanderen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Gorik Kaesemans</dc:creator>
  <cp:lastModifiedBy>Gorik Kaesemans</cp:lastModifiedBy>
  <cp:revision>28</cp:revision>
  <cp:lastPrinted>2013-10-25T06:54:14Z</cp:lastPrinted>
  <dcterms:created xsi:type="dcterms:W3CDTF">2013-10-18T12:23:33Z</dcterms:created>
  <dcterms:modified xsi:type="dcterms:W3CDTF">2014-06-24T11:46:15Z</dcterms:modified>
</cp:coreProperties>
</file>