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0"/>
  </p:notesMasterIdLst>
  <p:sldIdLst>
    <p:sldId id="314" r:id="rId4"/>
    <p:sldId id="278" r:id="rId5"/>
    <p:sldId id="313" r:id="rId6"/>
    <p:sldId id="260" r:id="rId7"/>
    <p:sldId id="305" r:id="rId8"/>
    <p:sldId id="308" r:id="rId9"/>
    <p:sldId id="2088" r:id="rId10"/>
    <p:sldId id="2083" r:id="rId11"/>
    <p:sldId id="344" r:id="rId12"/>
    <p:sldId id="345" r:id="rId13"/>
    <p:sldId id="2085" r:id="rId14"/>
    <p:sldId id="2087" r:id="rId15"/>
    <p:sldId id="343" r:id="rId16"/>
    <p:sldId id="329" r:id="rId17"/>
    <p:sldId id="322" r:id="rId18"/>
    <p:sldId id="325" r:id="rId1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00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uleuven-my.sharepoint.com/personal/leontien_jansen_kuleuven_be/Documents/Desktop/EPCAP%202.0/Eindrapportage/Excel/Aantallen%20-%20Follow-up%202023%2003%2023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'[Aantallen - Follow-up 2023 03 23v2.xlsx]Sheet19'!$M$39</c:f>
              <c:strCache>
                <c:ptCount val="1"/>
                <c:pt idx="0">
                  <c:v>GPZ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'[Aantallen - Follow-up 2023 03 23v2.xlsx]Sheet19'!$L$40:$L$51</c:f>
              <c:strCache>
                <c:ptCount val="12"/>
                <c:pt idx="0">
                  <c:v>Ik was niet tevreden met de beschikbare hulpverlening</c:v>
                </c:pt>
                <c:pt idx="1">
                  <c:v>Ik was bang om tegen mijn wil opgenomen te worden</c:v>
                </c:pt>
                <c:pt idx="2">
                  <c:v>Het lukte me praktisch niet om in begeleiding te gaan omwille van transport of agenda</c:v>
                </c:pt>
                <c:pt idx="3">
                  <c:v>De klachten stoorden me eerst niet</c:v>
                </c:pt>
                <c:pt idx="4">
                  <c:v>Ik kon geen afspraak krijgen</c:v>
                </c:pt>
                <c:pt idx="5">
                  <c:v>Ik dacht dat de begeleiding niet zou werken</c:v>
                </c:pt>
                <c:pt idx="6">
                  <c:v>Ik was bezorgd over wat mensen zouden denken als zij te weten zouden komen dat ik begeleiding ben</c:v>
                </c:pt>
                <c:pt idx="7">
                  <c:v>Negatieve eerdere ervaring</c:v>
                </c:pt>
                <c:pt idx="8">
                  <c:v>Niet weten waar naartoe</c:v>
                </c:pt>
                <c:pt idx="9">
                  <c:v>Vanzelf oplossen</c:v>
                </c:pt>
                <c:pt idx="10">
                  <c:v>Financieel</c:v>
                </c:pt>
                <c:pt idx="11">
                  <c:v>Ik wilde de problemen zelf oplossen</c:v>
                </c:pt>
              </c:strCache>
            </c:strRef>
          </c:cat>
          <c:val>
            <c:numRef>
              <c:f>'[Aantallen - Follow-up 2023 03 23v2.xlsx]Sheet19'!$M$40:$M$51</c:f>
              <c:numCache>
                <c:formatCode>General</c:formatCode>
                <c:ptCount val="12"/>
                <c:pt idx="0">
                  <c:v>5.2</c:v>
                </c:pt>
                <c:pt idx="1">
                  <c:v>5.7</c:v>
                </c:pt>
                <c:pt idx="2">
                  <c:v>6.1</c:v>
                </c:pt>
                <c:pt idx="3">
                  <c:v>9</c:v>
                </c:pt>
                <c:pt idx="4">
                  <c:v>14</c:v>
                </c:pt>
                <c:pt idx="5">
                  <c:v>14.9</c:v>
                </c:pt>
                <c:pt idx="6">
                  <c:v>17.7</c:v>
                </c:pt>
                <c:pt idx="7">
                  <c:v>18.100000000000001</c:v>
                </c:pt>
                <c:pt idx="8">
                  <c:v>23.4</c:v>
                </c:pt>
                <c:pt idx="9">
                  <c:v>36.700000000000003</c:v>
                </c:pt>
                <c:pt idx="10">
                  <c:v>38.6</c:v>
                </c:pt>
                <c:pt idx="1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8-4B86-A903-628A3B396F73}"/>
            </c:ext>
          </c:extLst>
        </c:ser>
        <c:ser>
          <c:idx val="1"/>
          <c:order val="1"/>
          <c:tx>
            <c:strRef>
              <c:f>'[Aantallen - Follow-up 2023 03 23v2.xlsx]Sheet19'!$N$39</c:f>
              <c:strCache>
                <c:ptCount val="1"/>
                <c:pt idx="0">
                  <c:v>ELP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'[Aantallen - Follow-up 2023 03 23v2.xlsx]Sheet19'!$L$40:$L$51</c:f>
              <c:strCache>
                <c:ptCount val="12"/>
                <c:pt idx="0">
                  <c:v>Ik was niet tevreden met de beschikbare hulpverlening</c:v>
                </c:pt>
                <c:pt idx="1">
                  <c:v>Ik was bang om tegen mijn wil opgenomen te worden</c:v>
                </c:pt>
                <c:pt idx="2">
                  <c:v>Het lukte me praktisch niet om in begeleiding te gaan omwille van transport of agenda</c:v>
                </c:pt>
                <c:pt idx="3">
                  <c:v>De klachten stoorden me eerst niet</c:v>
                </c:pt>
                <c:pt idx="4">
                  <c:v>Ik kon geen afspraak krijgen</c:v>
                </c:pt>
                <c:pt idx="5">
                  <c:v>Ik dacht dat de begeleiding niet zou werken</c:v>
                </c:pt>
                <c:pt idx="6">
                  <c:v>Ik was bezorgd over wat mensen zouden denken als zij te weten zouden komen dat ik begeleiding ben</c:v>
                </c:pt>
                <c:pt idx="7">
                  <c:v>Negatieve eerdere ervaring</c:v>
                </c:pt>
                <c:pt idx="8">
                  <c:v>Niet weten waar naartoe</c:v>
                </c:pt>
                <c:pt idx="9">
                  <c:v>Vanzelf oplossen</c:v>
                </c:pt>
                <c:pt idx="10">
                  <c:v>Financieel</c:v>
                </c:pt>
                <c:pt idx="11">
                  <c:v>Ik wilde de problemen zelf oplossen</c:v>
                </c:pt>
              </c:strCache>
            </c:strRef>
          </c:cat>
          <c:val>
            <c:numRef>
              <c:f>'[Aantallen - Follow-up 2023 03 23v2.xlsx]Sheet19'!$N$40:$N$51</c:f>
              <c:numCache>
                <c:formatCode>General</c:formatCode>
                <c:ptCount val="12"/>
                <c:pt idx="0">
                  <c:v>4.2</c:v>
                </c:pt>
                <c:pt idx="1">
                  <c:v>2.9</c:v>
                </c:pt>
                <c:pt idx="2">
                  <c:v>6.6</c:v>
                </c:pt>
                <c:pt idx="3">
                  <c:v>9.3000000000000007</c:v>
                </c:pt>
                <c:pt idx="4">
                  <c:v>11</c:v>
                </c:pt>
                <c:pt idx="5">
                  <c:v>12.8</c:v>
                </c:pt>
                <c:pt idx="6">
                  <c:v>16.7</c:v>
                </c:pt>
                <c:pt idx="7">
                  <c:v>17.399999999999999</c:v>
                </c:pt>
                <c:pt idx="8">
                  <c:v>21.3</c:v>
                </c:pt>
                <c:pt idx="9">
                  <c:v>37.299999999999997</c:v>
                </c:pt>
                <c:pt idx="10">
                  <c:v>36.299999999999997</c:v>
                </c:pt>
                <c:pt idx="11">
                  <c:v>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C8-4B86-A903-628A3B396F73}"/>
            </c:ext>
          </c:extLst>
        </c:ser>
        <c:ser>
          <c:idx val="2"/>
          <c:order val="2"/>
          <c:tx>
            <c:strRef>
              <c:f>'[Aantallen - Follow-up 2023 03 23v2.xlsx]Sheet19'!$O$39</c:f>
              <c:strCache>
                <c:ptCount val="1"/>
                <c:pt idx="0">
                  <c:v>EPCAP 2.0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'[Aantallen - Follow-up 2023 03 23v2.xlsx]Sheet19'!$L$40:$L$51</c:f>
              <c:strCache>
                <c:ptCount val="12"/>
                <c:pt idx="0">
                  <c:v>Ik was niet tevreden met de beschikbare hulpverlening</c:v>
                </c:pt>
                <c:pt idx="1">
                  <c:v>Ik was bang om tegen mijn wil opgenomen te worden</c:v>
                </c:pt>
                <c:pt idx="2">
                  <c:v>Het lukte me praktisch niet om in begeleiding te gaan omwille van transport of agenda</c:v>
                </c:pt>
                <c:pt idx="3">
                  <c:v>De klachten stoorden me eerst niet</c:v>
                </c:pt>
                <c:pt idx="4">
                  <c:v>Ik kon geen afspraak krijgen</c:v>
                </c:pt>
                <c:pt idx="5">
                  <c:v>Ik dacht dat de begeleiding niet zou werken</c:v>
                </c:pt>
                <c:pt idx="6">
                  <c:v>Ik was bezorgd over wat mensen zouden denken als zij te weten zouden komen dat ik begeleiding ben</c:v>
                </c:pt>
                <c:pt idx="7">
                  <c:v>Negatieve eerdere ervaring</c:v>
                </c:pt>
                <c:pt idx="8">
                  <c:v>Niet weten waar naartoe</c:v>
                </c:pt>
                <c:pt idx="9">
                  <c:v>Vanzelf oplossen</c:v>
                </c:pt>
                <c:pt idx="10">
                  <c:v>Financieel</c:v>
                </c:pt>
                <c:pt idx="11">
                  <c:v>Ik wilde de problemen zelf oplossen</c:v>
                </c:pt>
              </c:strCache>
            </c:strRef>
          </c:cat>
          <c:val>
            <c:numRef>
              <c:f>'[Aantallen - Follow-up 2023 03 23v2.xlsx]Sheet19'!$O$40:$O$51</c:f>
              <c:numCache>
                <c:formatCode>General</c:formatCode>
                <c:ptCount val="12"/>
                <c:pt idx="0">
                  <c:v>4.5999999999999996</c:v>
                </c:pt>
                <c:pt idx="1">
                  <c:v>3.9</c:v>
                </c:pt>
                <c:pt idx="2">
                  <c:v>6.5</c:v>
                </c:pt>
                <c:pt idx="3">
                  <c:v>9.1999999999999993</c:v>
                </c:pt>
                <c:pt idx="4">
                  <c:v>11.9</c:v>
                </c:pt>
                <c:pt idx="5">
                  <c:v>13.6</c:v>
                </c:pt>
                <c:pt idx="6">
                  <c:v>17</c:v>
                </c:pt>
                <c:pt idx="7">
                  <c:v>17.5</c:v>
                </c:pt>
                <c:pt idx="8">
                  <c:v>22</c:v>
                </c:pt>
                <c:pt idx="9">
                  <c:v>36.9</c:v>
                </c:pt>
                <c:pt idx="10">
                  <c:v>36.700000000000003</c:v>
                </c:pt>
                <c:pt idx="11">
                  <c:v>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C8-4B86-A903-628A3B396F73}"/>
            </c:ext>
          </c:extLst>
        </c:ser>
        <c:ser>
          <c:idx val="3"/>
          <c:order val="3"/>
          <c:tx>
            <c:strRef>
              <c:f>'[Aantallen - Follow-up 2023 03 23v2.xlsx]Sheet19'!$P$39</c:f>
              <c:strCache>
                <c:ptCount val="1"/>
                <c:pt idx="0">
                  <c:v>EPCAP 1.0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'[Aantallen - Follow-up 2023 03 23v2.xlsx]Sheet19'!$L$40:$L$51</c:f>
              <c:strCache>
                <c:ptCount val="12"/>
                <c:pt idx="0">
                  <c:v>Ik was niet tevreden met de beschikbare hulpverlening</c:v>
                </c:pt>
                <c:pt idx="1">
                  <c:v>Ik was bang om tegen mijn wil opgenomen te worden</c:v>
                </c:pt>
                <c:pt idx="2">
                  <c:v>Het lukte me praktisch niet om in begeleiding te gaan omwille van transport of agenda</c:v>
                </c:pt>
                <c:pt idx="3">
                  <c:v>De klachten stoorden me eerst niet</c:v>
                </c:pt>
                <c:pt idx="4">
                  <c:v>Ik kon geen afspraak krijgen</c:v>
                </c:pt>
                <c:pt idx="5">
                  <c:v>Ik dacht dat de begeleiding niet zou werken</c:v>
                </c:pt>
                <c:pt idx="6">
                  <c:v>Ik was bezorgd over wat mensen zouden denken als zij te weten zouden komen dat ik begeleiding ben</c:v>
                </c:pt>
                <c:pt idx="7">
                  <c:v>Negatieve eerdere ervaring</c:v>
                </c:pt>
                <c:pt idx="8">
                  <c:v>Niet weten waar naartoe</c:v>
                </c:pt>
                <c:pt idx="9">
                  <c:v>Vanzelf oplossen</c:v>
                </c:pt>
                <c:pt idx="10">
                  <c:v>Financieel</c:v>
                </c:pt>
                <c:pt idx="11">
                  <c:v>Ik wilde de problemen zelf oplossen</c:v>
                </c:pt>
              </c:strCache>
            </c:strRef>
          </c:cat>
          <c:val>
            <c:numRef>
              <c:f>'[Aantallen - Follow-up 2023 03 23v2.xlsx]Sheet19'!$P$40:$P$51</c:f>
              <c:numCache>
                <c:formatCode>General</c:formatCode>
                <c:ptCount val="12"/>
                <c:pt idx="0">
                  <c:v>5.4</c:v>
                </c:pt>
                <c:pt idx="1">
                  <c:v>2.8</c:v>
                </c:pt>
                <c:pt idx="2">
                  <c:v>4.8</c:v>
                </c:pt>
                <c:pt idx="3">
                  <c:v>5.7</c:v>
                </c:pt>
                <c:pt idx="4">
                  <c:v>5.6</c:v>
                </c:pt>
                <c:pt idx="5">
                  <c:v>10.1</c:v>
                </c:pt>
                <c:pt idx="6">
                  <c:v>13.3</c:v>
                </c:pt>
                <c:pt idx="7">
                  <c:v>19.600000000000001</c:v>
                </c:pt>
                <c:pt idx="8">
                  <c:v>17</c:v>
                </c:pt>
                <c:pt idx="9">
                  <c:v>33.4</c:v>
                </c:pt>
                <c:pt idx="10">
                  <c:v>33.700000000000003</c:v>
                </c:pt>
                <c:pt idx="1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C8-4B86-A903-628A3B396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8477232"/>
        <c:axId val="365828336"/>
      </c:barChart>
      <c:catAx>
        <c:axId val="47847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65828336"/>
        <c:crosses val="autoZero"/>
        <c:auto val="1"/>
        <c:lblAlgn val="ctr"/>
        <c:lblOffset val="100"/>
        <c:noMultiLvlLbl val="0"/>
      </c:catAx>
      <c:valAx>
        <c:axId val="36582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7847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772B7-85F3-4B9E-AEE3-1BA7CD7680E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5EBAC97-A855-4A99-86D9-8A15EE063FC6}">
      <dgm:prSet phldrT="[Texte]" custT="1"/>
      <dgm:spPr/>
      <dgm:t>
        <a:bodyPr/>
        <a:lstStyle/>
        <a:p>
          <a:endParaRPr lang="fr-BE" sz="1200" b="1" dirty="0"/>
        </a:p>
        <a:p>
          <a:r>
            <a:rPr lang="fr-BE" sz="1200" b="1" dirty="0" err="1"/>
            <a:t>Vroeg</a:t>
          </a:r>
          <a:r>
            <a:rPr lang="fr-BE" sz="1200" b="1" dirty="0"/>
            <a:t>  </a:t>
          </a:r>
        </a:p>
        <a:p>
          <a:r>
            <a:rPr lang="fr-BE" sz="1200" b="1" dirty="0" err="1"/>
            <a:t>Eerste</a:t>
          </a:r>
          <a:r>
            <a:rPr lang="fr-BE" sz="1200" b="1" dirty="0"/>
            <a:t> </a:t>
          </a:r>
          <a:r>
            <a:rPr lang="fr-BE" sz="1200" b="1" dirty="0" err="1"/>
            <a:t>symptomen</a:t>
          </a:r>
          <a:r>
            <a:rPr lang="fr-BE" sz="1200" dirty="0"/>
            <a:t> </a:t>
          </a:r>
        </a:p>
        <a:p>
          <a:r>
            <a:rPr lang="fr-BE" sz="1200" dirty="0" err="1"/>
            <a:t>Eerste</a:t>
          </a:r>
          <a:r>
            <a:rPr lang="fr-BE" sz="1200" dirty="0"/>
            <a:t> </a:t>
          </a:r>
          <a:r>
            <a:rPr lang="fr-BE" sz="1200" dirty="0" err="1"/>
            <a:t>psychologische</a:t>
          </a:r>
          <a:r>
            <a:rPr lang="fr-BE" sz="1200" dirty="0"/>
            <a:t> </a:t>
          </a:r>
          <a:r>
            <a:rPr lang="fr-BE" sz="1200" dirty="0" err="1"/>
            <a:t>interventie</a:t>
          </a:r>
          <a:endParaRPr lang="fr-BE" sz="1200" dirty="0"/>
        </a:p>
        <a:p>
          <a:r>
            <a:rPr lang="fr-BE" sz="1200" dirty="0"/>
            <a:t> </a:t>
          </a:r>
          <a:r>
            <a:rPr lang="fr-BE" sz="1200" dirty="0" err="1"/>
            <a:t>dichtbij</a:t>
          </a:r>
          <a:endParaRPr lang="fr-BE" sz="1200" dirty="0"/>
        </a:p>
      </dgm:t>
    </dgm:pt>
    <dgm:pt modelId="{3ACB576F-A6CA-42ED-A9AC-760EA2B15380}" type="parTrans" cxnId="{E3264486-9893-44E7-A78C-00A39C62C46A}">
      <dgm:prSet/>
      <dgm:spPr/>
      <dgm:t>
        <a:bodyPr/>
        <a:lstStyle/>
        <a:p>
          <a:endParaRPr lang="fr-BE"/>
        </a:p>
      </dgm:t>
    </dgm:pt>
    <dgm:pt modelId="{A47A3CD5-19BF-4AB3-B2E6-BF7BAA089523}" type="sibTrans" cxnId="{E3264486-9893-44E7-A78C-00A39C62C46A}">
      <dgm:prSet/>
      <dgm:spPr/>
      <dgm:t>
        <a:bodyPr/>
        <a:lstStyle/>
        <a:p>
          <a:endParaRPr lang="fr-BE"/>
        </a:p>
      </dgm:t>
    </dgm:pt>
    <dgm:pt modelId="{76C22BF5-9989-4E66-B64E-403E95C0B31D}">
      <dgm:prSet phldrT="[Texte]" custT="1"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800" dirty="0"/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8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05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050" b="1" dirty="0" err="1"/>
            <a:t>Korte</a:t>
          </a:r>
          <a:r>
            <a:rPr lang="fr-BE" sz="1050" b="1" dirty="0"/>
            <a:t>, </a:t>
          </a:r>
          <a:r>
            <a:rPr lang="fr-BE" sz="1050" b="1" dirty="0" err="1"/>
            <a:t>snelle</a:t>
          </a:r>
          <a:r>
            <a:rPr lang="fr-BE" sz="1050" b="1" dirty="0"/>
            <a:t> en </a:t>
          </a:r>
          <a:r>
            <a:rPr lang="fr-BE" sz="1050" b="1" dirty="0" err="1"/>
            <a:t>dichtbije</a:t>
          </a:r>
          <a:r>
            <a:rPr lang="fr-BE" sz="1050" b="1" dirty="0"/>
            <a:t>  </a:t>
          </a:r>
          <a:r>
            <a:rPr lang="fr-BE" sz="1050" b="1" dirty="0" err="1"/>
            <a:t>behandeling</a:t>
          </a:r>
          <a:endParaRPr lang="fr-BE" sz="105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05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050" b="1" dirty="0" err="1"/>
            <a:t>Individueel</a:t>
          </a:r>
          <a:r>
            <a:rPr lang="fr-BE" sz="1050" b="1" dirty="0"/>
            <a:t>, </a:t>
          </a:r>
          <a:r>
            <a:rPr lang="fr-BE" sz="1050" b="1" dirty="0" err="1"/>
            <a:t>groep</a:t>
          </a:r>
          <a:r>
            <a:rPr lang="fr-BE" sz="1050" b="1" dirty="0"/>
            <a:t>, </a:t>
          </a:r>
          <a:r>
            <a:rPr lang="fr-BE" sz="1050" b="1" dirty="0" err="1"/>
            <a:t>outreachend</a:t>
          </a:r>
          <a:r>
            <a:rPr lang="fr-BE" sz="1050" b="1" dirty="0"/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05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050" b="1" dirty="0" err="1"/>
            <a:t>Mobiliseren</a:t>
          </a:r>
          <a:r>
            <a:rPr lang="fr-BE" sz="1050" b="1" dirty="0"/>
            <a:t> van </a:t>
          </a:r>
          <a:r>
            <a:rPr lang="fr-BE" sz="1050" b="1" dirty="0" err="1"/>
            <a:t>eigen</a:t>
          </a:r>
          <a:r>
            <a:rPr lang="fr-BE" sz="1050" b="1" dirty="0"/>
            <a:t> </a:t>
          </a:r>
          <a:r>
            <a:rPr lang="fr-BE" sz="1050" b="1" dirty="0" err="1"/>
            <a:t>mogelijkheden</a:t>
          </a:r>
          <a:r>
            <a:rPr lang="fr-BE" sz="1050" b="1" dirty="0"/>
            <a:t> + </a:t>
          </a:r>
          <a:r>
            <a:rPr lang="fr-BE" sz="1050" b="1" dirty="0" err="1"/>
            <a:t>omgeving</a:t>
          </a:r>
          <a:endParaRPr lang="fr-BE" sz="105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05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05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050" dirty="0"/>
        </a:p>
      </dgm:t>
    </dgm:pt>
    <dgm:pt modelId="{9A95DF46-2D8D-4B48-996A-1D111E5B5574}" type="parTrans" cxnId="{E3930E4D-6457-4F6A-AD2A-0A1677E7F606}">
      <dgm:prSet/>
      <dgm:spPr/>
      <dgm:t>
        <a:bodyPr/>
        <a:lstStyle/>
        <a:p>
          <a:endParaRPr lang="fr-BE"/>
        </a:p>
      </dgm:t>
    </dgm:pt>
    <dgm:pt modelId="{CE35449F-E6DF-45CD-9BE9-D1D0EA5AC1E0}" type="sibTrans" cxnId="{E3930E4D-6457-4F6A-AD2A-0A1677E7F606}">
      <dgm:prSet/>
      <dgm:spPr/>
      <dgm:t>
        <a:bodyPr/>
        <a:lstStyle/>
        <a:p>
          <a:endParaRPr lang="fr-BE"/>
        </a:p>
      </dgm:t>
    </dgm:pt>
    <dgm:pt modelId="{3D9DB625-BE35-4888-B10C-2C34828DEE03}">
      <dgm:prSet phldrT="[Texte]" custT="1"/>
      <dgm:spPr/>
      <dgm:t>
        <a:bodyPr/>
        <a:lstStyle/>
        <a:p>
          <a:r>
            <a:rPr lang="fr-BE" sz="1100" dirty="0"/>
            <a:t> </a:t>
          </a:r>
          <a:r>
            <a:rPr lang="fr-BE" sz="1100" b="1" u="sng" dirty="0"/>
            <a:t>Criterium  </a:t>
          </a:r>
          <a:r>
            <a:rPr lang="fr-BE" sz="1100" b="1" u="sng" dirty="0" err="1"/>
            <a:t>voorwaarde</a:t>
          </a:r>
          <a:r>
            <a:rPr lang="fr-BE" sz="1100" b="1" u="sng" dirty="0"/>
            <a:t> </a:t>
          </a:r>
        </a:p>
        <a:p>
          <a:r>
            <a:rPr lang="fr-BE" sz="1100" dirty="0" err="1"/>
            <a:t>Bestaande</a:t>
          </a:r>
          <a:r>
            <a:rPr lang="fr-BE" sz="1100" dirty="0"/>
            <a:t> en </a:t>
          </a:r>
          <a:r>
            <a:rPr lang="fr-BE" sz="1100" dirty="0" err="1"/>
            <a:t>duidelijke</a:t>
          </a:r>
          <a:r>
            <a:rPr lang="fr-BE" sz="1100" dirty="0"/>
            <a:t> </a:t>
          </a:r>
          <a:r>
            <a:rPr lang="fr-BE" sz="1100" dirty="0" err="1"/>
            <a:t>problematiek</a:t>
          </a:r>
          <a:endParaRPr lang="fr-BE" sz="1100" dirty="0"/>
        </a:p>
        <a:p>
          <a:r>
            <a:rPr lang="fr-BE" sz="1200" dirty="0">
              <a:sym typeface="Wingdings" panose="05000000000000000000" pitchFamily="2" charset="2"/>
            </a:rPr>
            <a:t></a:t>
          </a:r>
        </a:p>
        <a:p>
          <a:r>
            <a:rPr lang="fr-BE" sz="1200" dirty="0" err="1"/>
            <a:t>Nood</a:t>
          </a:r>
          <a:r>
            <a:rPr lang="fr-BE" sz="1200" dirty="0"/>
            <a:t> </a:t>
          </a:r>
          <a:r>
            <a:rPr lang="fr-BE" sz="1200" dirty="0" err="1"/>
            <a:t>aan</a:t>
          </a:r>
          <a:r>
            <a:rPr lang="fr-BE" sz="1200" dirty="0"/>
            <a:t> </a:t>
          </a:r>
          <a:r>
            <a:rPr lang="fr-BE" sz="1200" dirty="0" err="1"/>
            <a:t>specialistische</a:t>
          </a:r>
          <a:r>
            <a:rPr lang="fr-BE" sz="1200" dirty="0"/>
            <a:t> </a:t>
          </a:r>
          <a:r>
            <a:rPr lang="fr-BE" sz="1200" dirty="0" err="1"/>
            <a:t>behandeling</a:t>
          </a:r>
          <a:endParaRPr lang="fr-BE" sz="1200" dirty="0"/>
        </a:p>
        <a:p>
          <a:endParaRPr lang="fr-BE" sz="1100" dirty="0"/>
        </a:p>
      </dgm:t>
    </dgm:pt>
    <dgm:pt modelId="{C0DC3BC6-92B2-4721-87EB-9D8CFBC9D595}" type="parTrans" cxnId="{D5161E2A-46C9-4219-9227-9DF2F8E02183}">
      <dgm:prSet/>
      <dgm:spPr/>
      <dgm:t>
        <a:bodyPr/>
        <a:lstStyle/>
        <a:p>
          <a:endParaRPr lang="fr-BE"/>
        </a:p>
      </dgm:t>
    </dgm:pt>
    <dgm:pt modelId="{648D1A93-8A1B-484C-A07C-F79957D72307}" type="sibTrans" cxnId="{D5161E2A-46C9-4219-9227-9DF2F8E02183}">
      <dgm:prSet/>
      <dgm:spPr/>
      <dgm:t>
        <a:bodyPr/>
        <a:lstStyle/>
        <a:p>
          <a:endParaRPr lang="fr-BE"/>
        </a:p>
      </dgm:t>
    </dgm:pt>
    <dgm:pt modelId="{48255DBF-1423-4304-9A93-8EF15C823513}">
      <dgm:prSet phldrT="[Texte]"/>
      <dgm:spPr/>
      <dgm:t>
        <a:bodyPr/>
        <a:lstStyle/>
        <a:p>
          <a:r>
            <a:rPr lang="fr-BE" dirty="0" err="1"/>
            <a:t>Gespecialiseerde</a:t>
          </a:r>
          <a:r>
            <a:rPr lang="fr-BE" dirty="0"/>
            <a:t> </a:t>
          </a:r>
          <a:r>
            <a:rPr lang="fr-BE" dirty="0" err="1"/>
            <a:t>zorg</a:t>
          </a:r>
          <a:r>
            <a:rPr lang="fr-BE" dirty="0"/>
            <a:t> </a:t>
          </a:r>
        </a:p>
        <a:p>
          <a:r>
            <a:rPr lang="fr-BE" dirty="0" err="1"/>
            <a:t>Intensief</a:t>
          </a:r>
          <a:endParaRPr lang="fr-BE" dirty="0"/>
        </a:p>
        <a:p>
          <a:r>
            <a:rPr lang="fr-BE" dirty="0"/>
            <a:t> </a:t>
          </a:r>
          <a:r>
            <a:rPr lang="fr-BE" b="1" dirty="0" err="1"/>
            <a:t>meer</a:t>
          </a:r>
          <a:r>
            <a:rPr lang="fr-BE" b="1" dirty="0"/>
            <a:t> </a:t>
          </a:r>
          <a:r>
            <a:rPr lang="fr-BE" b="1" dirty="0" err="1"/>
            <a:t>ernstige</a:t>
          </a:r>
          <a:r>
            <a:rPr lang="fr-BE" b="1" dirty="0"/>
            <a:t> </a:t>
          </a:r>
          <a:r>
            <a:rPr lang="fr-BE" b="1" dirty="0" err="1"/>
            <a:t>symptomen</a:t>
          </a:r>
          <a:r>
            <a:rPr lang="fr-BE" b="1" dirty="0"/>
            <a:t> </a:t>
          </a:r>
        </a:p>
        <a:p>
          <a:r>
            <a:rPr lang="fr-BE" b="1" dirty="0" err="1"/>
            <a:t>Puridisciplinair</a:t>
          </a:r>
          <a:r>
            <a:rPr lang="fr-BE" b="1" dirty="0"/>
            <a:t> </a:t>
          </a:r>
          <a:r>
            <a:rPr lang="fr-BE" b="1" dirty="0" err="1"/>
            <a:t>werken</a:t>
          </a:r>
          <a:r>
            <a:rPr lang="fr-BE" b="1" dirty="0"/>
            <a:t> </a:t>
          </a:r>
        </a:p>
        <a:p>
          <a:r>
            <a:rPr lang="fr-BE" b="1" dirty="0"/>
            <a:t>Diverse </a:t>
          </a:r>
          <a:r>
            <a:rPr lang="fr-BE" b="1" dirty="0" err="1"/>
            <a:t>praktijken</a:t>
          </a:r>
          <a:endParaRPr lang="fr-BE" b="1" dirty="0"/>
        </a:p>
        <a:p>
          <a:pPr>
            <a:buClrTx/>
            <a:buSzTx/>
            <a:buFontTx/>
            <a:buNone/>
          </a:pPr>
          <a:r>
            <a:rPr lang="fr-BE" b="1" dirty="0" err="1"/>
            <a:t>Mobilisatie</a:t>
          </a:r>
          <a:r>
            <a:rPr lang="fr-BE" b="1" dirty="0"/>
            <a:t> van </a:t>
          </a:r>
          <a:r>
            <a:rPr lang="fr-BE" b="1" dirty="0" err="1"/>
            <a:t>mogelijkheden</a:t>
          </a:r>
          <a:r>
            <a:rPr lang="fr-BE" b="1" dirty="0"/>
            <a:t> + </a:t>
          </a:r>
          <a:r>
            <a:rPr lang="fr-BE" b="1" dirty="0" err="1"/>
            <a:t>omgeving</a:t>
          </a:r>
          <a:r>
            <a:rPr lang="fr-BE" b="1" dirty="0"/>
            <a:t>  </a:t>
          </a:r>
          <a:endParaRPr lang="fr-BE" dirty="0"/>
        </a:p>
      </dgm:t>
    </dgm:pt>
    <dgm:pt modelId="{ACD35C51-CD56-4217-B324-862E04265132}" type="parTrans" cxnId="{6FCBF654-564D-420E-A8E3-17D6796060C5}">
      <dgm:prSet/>
      <dgm:spPr/>
      <dgm:t>
        <a:bodyPr/>
        <a:lstStyle/>
        <a:p>
          <a:endParaRPr lang="fr-BE"/>
        </a:p>
      </dgm:t>
    </dgm:pt>
    <dgm:pt modelId="{DF594A8B-F2F8-4781-A219-F6E19390E2EA}" type="sibTrans" cxnId="{6FCBF654-564D-420E-A8E3-17D6796060C5}">
      <dgm:prSet/>
      <dgm:spPr/>
      <dgm:t>
        <a:bodyPr/>
        <a:lstStyle/>
        <a:p>
          <a:endParaRPr lang="fr-BE"/>
        </a:p>
      </dgm:t>
    </dgm:pt>
    <dgm:pt modelId="{01EEEEE3-8332-44D7-ADC1-11B8B470AEB2}" type="pres">
      <dgm:prSet presAssocID="{C79772B7-85F3-4B9E-AEE3-1BA7CD7680E6}" presName="matrix" presStyleCnt="0">
        <dgm:presLayoutVars>
          <dgm:chMax val="1"/>
          <dgm:dir/>
          <dgm:resizeHandles val="exact"/>
        </dgm:presLayoutVars>
      </dgm:prSet>
      <dgm:spPr/>
    </dgm:pt>
    <dgm:pt modelId="{749798AF-00F5-4E2D-BE17-5DA6C2D79C7F}" type="pres">
      <dgm:prSet presAssocID="{C79772B7-85F3-4B9E-AEE3-1BA7CD7680E6}" presName="axisShape" presStyleLbl="bgShp" presStyleIdx="0" presStyleCnt="1" custScaleX="162027"/>
      <dgm:spPr/>
    </dgm:pt>
    <dgm:pt modelId="{52360C48-2C98-41E6-85D2-C536B66A5505}" type="pres">
      <dgm:prSet presAssocID="{C79772B7-85F3-4B9E-AEE3-1BA7CD7680E6}" presName="rect1" presStyleLbl="node1" presStyleIdx="0" presStyleCnt="4" custLinFactNeighborX="918" custLinFactNeighborY="282">
        <dgm:presLayoutVars>
          <dgm:chMax val="0"/>
          <dgm:chPref val="0"/>
          <dgm:bulletEnabled val="1"/>
        </dgm:presLayoutVars>
      </dgm:prSet>
      <dgm:spPr/>
    </dgm:pt>
    <dgm:pt modelId="{BC55F98C-1DCF-4F63-A6F6-1EFAF4B01B32}" type="pres">
      <dgm:prSet presAssocID="{C79772B7-85F3-4B9E-AEE3-1BA7CD7680E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D18E20D-6A23-4660-BBAF-DFB7675F3DEC}" type="pres">
      <dgm:prSet presAssocID="{C79772B7-85F3-4B9E-AEE3-1BA7CD7680E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1333BD-70C5-413A-A828-6C80BC7997CC}" type="pres">
      <dgm:prSet presAssocID="{C79772B7-85F3-4B9E-AEE3-1BA7CD7680E6}" presName="rect4" presStyleLbl="node1" presStyleIdx="3" presStyleCnt="4" custScaleY="97997">
        <dgm:presLayoutVars>
          <dgm:chMax val="0"/>
          <dgm:chPref val="0"/>
          <dgm:bulletEnabled val="1"/>
        </dgm:presLayoutVars>
      </dgm:prSet>
      <dgm:spPr/>
    </dgm:pt>
  </dgm:ptLst>
  <dgm:cxnLst>
    <dgm:cxn modelId="{FD8A5420-C757-40AE-B6E3-A76332F2F969}" type="presOf" srcId="{48255DBF-1423-4304-9A93-8EF15C823513}" destId="{BE1333BD-70C5-413A-A828-6C80BC7997CC}" srcOrd="0" destOrd="0" presId="urn:microsoft.com/office/officeart/2005/8/layout/matrix2"/>
    <dgm:cxn modelId="{D5161E2A-46C9-4219-9227-9DF2F8E02183}" srcId="{C79772B7-85F3-4B9E-AEE3-1BA7CD7680E6}" destId="{3D9DB625-BE35-4888-B10C-2C34828DEE03}" srcOrd="2" destOrd="0" parTransId="{C0DC3BC6-92B2-4721-87EB-9D8CFBC9D595}" sibTransId="{648D1A93-8A1B-484C-A07C-F79957D72307}"/>
    <dgm:cxn modelId="{E3930E4D-6457-4F6A-AD2A-0A1677E7F606}" srcId="{C79772B7-85F3-4B9E-AEE3-1BA7CD7680E6}" destId="{76C22BF5-9989-4E66-B64E-403E95C0B31D}" srcOrd="1" destOrd="0" parTransId="{9A95DF46-2D8D-4B48-996A-1D111E5B5574}" sibTransId="{CE35449F-E6DF-45CD-9BE9-D1D0EA5AC1E0}"/>
    <dgm:cxn modelId="{6FCBF654-564D-420E-A8E3-17D6796060C5}" srcId="{C79772B7-85F3-4B9E-AEE3-1BA7CD7680E6}" destId="{48255DBF-1423-4304-9A93-8EF15C823513}" srcOrd="3" destOrd="0" parTransId="{ACD35C51-CD56-4217-B324-862E04265132}" sibTransId="{DF594A8B-F2F8-4781-A219-F6E19390E2EA}"/>
    <dgm:cxn modelId="{E3264486-9893-44E7-A78C-00A39C62C46A}" srcId="{C79772B7-85F3-4B9E-AEE3-1BA7CD7680E6}" destId="{55EBAC97-A855-4A99-86D9-8A15EE063FC6}" srcOrd="0" destOrd="0" parTransId="{3ACB576F-A6CA-42ED-A9AC-760EA2B15380}" sibTransId="{A47A3CD5-19BF-4AB3-B2E6-BF7BAA089523}"/>
    <dgm:cxn modelId="{0F2A9BF7-15F4-4DB0-B617-1A14811CE49F}" type="presOf" srcId="{3D9DB625-BE35-4888-B10C-2C34828DEE03}" destId="{6D18E20D-6A23-4660-BBAF-DFB7675F3DEC}" srcOrd="0" destOrd="0" presId="urn:microsoft.com/office/officeart/2005/8/layout/matrix2"/>
    <dgm:cxn modelId="{CA181CF8-14CF-4E44-B2ED-2928E04B8E5B}" type="presOf" srcId="{C79772B7-85F3-4B9E-AEE3-1BA7CD7680E6}" destId="{01EEEEE3-8332-44D7-ADC1-11B8B470AEB2}" srcOrd="0" destOrd="0" presId="urn:microsoft.com/office/officeart/2005/8/layout/matrix2"/>
    <dgm:cxn modelId="{0EE018FD-8C53-4F44-9158-3735A5C1416A}" type="presOf" srcId="{76C22BF5-9989-4E66-B64E-403E95C0B31D}" destId="{BC55F98C-1DCF-4F63-A6F6-1EFAF4B01B32}" srcOrd="0" destOrd="0" presId="urn:microsoft.com/office/officeart/2005/8/layout/matrix2"/>
    <dgm:cxn modelId="{43353DFE-505B-4E10-8468-DFA899A98F4A}" type="presOf" srcId="{55EBAC97-A855-4A99-86D9-8A15EE063FC6}" destId="{52360C48-2C98-41E6-85D2-C536B66A5505}" srcOrd="0" destOrd="0" presId="urn:microsoft.com/office/officeart/2005/8/layout/matrix2"/>
    <dgm:cxn modelId="{87C14E7C-8021-4967-AB18-94AC06F344FC}" type="presParOf" srcId="{01EEEEE3-8332-44D7-ADC1-11B8B470AEB2}" destId="{749798AF-00F5-4E2D-BE17-5DA6C2D79C7F}" srcOrd="0" destOrd="0" presId="urn:microsoft.com/office/officeart/2005/8/layout/matrix2"/>
    <dgm:cxn modelId="{87772E72-DAD9-4B73-B38C-70C9D3970B6D}" type="presParOf" srcId="{01EEEEE3-8332-44D7-ADC1-11B8B470AEB2}" destId="{52360C48-2C98-41E6-85D2-C536B66A5505}" srcOrd="1" destOrd="0" presId="urn:microsoft.com/office/officeart/2005/8/layout/matrix2"/>
    <dgm:cxn modelId="{CF53429C-30A7-464C-A858-A26B50AD66F7}" type="presParOf" srcId="{01EEEEE3-8332-44D7-ADC1-11B8B470AEB2}" destId="{BC55F98C-1DCF-4F63-A6F6-1EFAF4B01B32}" srcOrd="2" destOrd="0" presId="urn:microsoft.com/office/officeart/2005/8/layout/matrix2"/>
    <dgm:cxn modelId="{530F82D8-C604-4307-8143-39BFEED1E47F}" type="presParOf" srcId="{01EEEEE3-8332-44D7-ADC1-11B8B470AEB2}" destId="{6D18E20D-6A23-4660-BBAF-DFB7675F3DEC}" srcOrd="3" destOrd="0" presId="urn:microsoft.com/office/officeart/2005/8/layout/matrix2"/>
    <dgm:cxn modelId="{47D9FBF4-1CD6-47E7-9D85-F30191499CCF}" type="presParOf" srcId="{01EEEEE3-8332-44D7-ADC1-11B8B470AEB2}" destId="{BE1333BD-70C5-413A-A828-6C80BC7997C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798AF-00F5-4E2D-BE17-5DA6C2D79C7F}">
      <dsp:nvSpPr>
        <dsp:cNvPr id="0" name=""/>
        <dsp:cNvSpPr/>
      </dsp:nvSpPr>
      <dsp:spPr>
        <a:xfrm>
          <a:off x="730456" y="0"/>
          <a:ext cx="6667086" cy="4114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60C48-2C98-41E6-85D2-C536B66A5505}">
      <dsp:nvSpPr>
        <dsp:cNvPr id="0" name=""/>
        <dsp:cNvSpPr/>
      </dsp:nvSpPr>
      <dsp:spPr>
        <a:xfrm>
          <a:off x="2289171" y="272103"/>
          <a:ext cx="1645920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b="1" kern="1200" dirty="0" err="1"/>
            <a:t>Vroeg</a:t>
          </a:r>
          <a:r>
            <a:rPr lang="fr-BE" sz="1200" b="1" kern="1200" dirty="0"/>
            <a:t>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b="1" kern="1200" dirty="0" err="1"/>
            <a:t>Eerste</a:t>
          </a:r>
          <a:r>
            <a:rPr lang="fr-BE" sz="1200" b="1" kern="1200" dirty="0"/>
            <a:t> </a:t>
          </a:r>
          <a:r>
            <a:rPr lang="fr-BE" sz="1200" b="1" kern="1200" dirty="0" err="1"/>
            <a:t>symptomen</a:t>
          </a:r>
          <a:r>
            <a:rPr lang="fr-BE" sz="12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 err="1"/>
            <a:t>Eerste</a:t>
          </a:r>
          <a:r>
            <a:rPr lang="fr-BE" sz="1200" kern="1200" dirty="0"/>
            <a:t> </a:t>
          </a:r>
          <a:r>
            <a:rPr lang="fr-BE" sz="1200" kern="1200" dirty="0" err="1"/>
            <a:t>psychologische</a:t>
          </a:r>
          <a:r>
            <a:rPr lang="fr-BE" sz="1200" kern="1200" dirty="0"/>
            <a:t> </a:t>
          </a:r>
          <a:r>
            <a:rPr lang="fr-BE" sz="1200" kern="1200" dirty="0" err="1"/>
            <a:t>interventie</a:t>
          </a:r>
          <a:endParaRPr lang="fr-BE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/>
            <a:t> </a:t>
          </a:r>
          <a:r>
            <a:rPr lang="fr-BE" sz="1200" kern="1200" dirty="0" err="1"/>
            <a:t>dichtbij</a:t>
          </a:r>
          <a:endParaRPr lang="fr-BE" sz="1200" kern="1200" dirty="0"/>
        </a:p>
      </dsp:txBody>
      <dsp:txXfrm>
        <a:off x="2369518" y="352450"/>
        <a:ext cx="1485226" cy="1485226"/>
      </dsp:txXfrm>
    </dsp:sp>
    <dsp:sp modelId="{BC55F98C-1DCF-4F63-A6F6-1EFAF4B01B32}">
      <dsp:nvSpPr>
        <dsp:cNvPr id="0" name=""/>
        <dsp:cNvSpPr/>
      </dsp:nvSpPr>
      <dsp:spPr>
        <a:xfrm>
          <a:off x="4208018" y="267462"/>
          <a:ext cx="1645920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800" kern="1200" dirty="0"/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8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05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050" b="1" kern="1200" dirty="0" err="1"/>
            <a:t>Korte</a:t>
          </a:r>
          <a:r>
            <a:rPr lang="fr-BE" sz="1050" b="1" kern="1200" dirty="0"/>
            <a:t>, </a:t>
          </a:r>
          <a:r>
            <a:rPr lang="fr-BE" sz="1050" b="1" kern="1200" dirty="0" err="1"/>
            <a:t>snelle</a:t>
          </a:r>
          <a:r>
            <a:rPr lang="fr-BE" sz="1050" b="1" kern="1200" dirty="0"/>
            <a:t> en </a:t>
          </a:r>
          <a:r>
            <a:rPr lang="fr-BE" sz="1050" b="1" kern="1200" dirty="0" err="1"/>
            <a:t>dichtbije</a:t>
          </a:r>
          <a:r>
            <a:rPr lang="fr-BE" sz="1050" b="1" kern="1200" dirty="0"/>
            <a:t>  </a:t>
          </a:r>
          <a:r>
            <a:rPr lang="fr-BE" sz="1050" b="1" kern="1200" dirty="0" err="1"/>
            <a:t>behandeling</a:t>
          </a:r>
          <a:endParaRPr lang="fr-BE" sz="105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05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050" b="1" kern="1200" dirty="0" err="1"/>
            <a:t>Individueel</a:t>
          </a:r>
          <a:r>
            <a:rPr lang="fr-BE" sz="1050" b="1" kern="1200" dirty="0"/>
            <a:t>, </a:t>
          </a:r>
          <a:r>
            <a:rPr lang="fr-BE" sz="1050" b="1" kern="1200" dirty="0" err="1"/>
            <a:t>groep</a:t>
          </a:r>
          <a:r>
            <a:rPr lang="fr-BE" sz="1050" b="1" kern="1200" dirty="0"/>
            <a:t>, </a:t>
          </a:r>
          <a:r>
            <a:rPr lang="fr-BE" sz="1050" b="1" kern="1200" dirty="0" err="1"/>
            <a:t>outreachend</a:t>
          </a:r>
          <a:r>
            <a:rPr lang="fr-BE" sz="1050" b="1" kern="1200" dirty="0"/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05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050" b="1" kern="1200" dirty="0" err="1"/>
            <a:t>Mobiliseren</a:t>
          </a:r>
          <a:r>
            <a:rPr lang="fr-BE" sz="1050" b="1" kern="1200" dirty="0"/>
            <a:t> van </a:t>
          </a:r>
          <a:r>
            <a:rPr lang="fr-BE" sz="1050" b="1" kern="1200" dirty="0" err="1"/>
            <a:t>eigen</a:t>
          </a:r>
          <a:r>
            <a:rPr lang="fr-BE" sz="1050" b="1" kern="1200" dirty="0"/>
            <a:t> </a:t>
          </a:r>
          <a:r>
            <a:rPr lang="fr-BE" sz="1050" b="1" kern="1200" dirty="0" err="1"/>
            <a:t>mogelijkheden</a:t>
          </a:r>
          <a:r>
            <a:rPr lang="fr-BE" sz="1050" b="1" kern="1200" dirty="0"/>
            <a:t> + </a:t>
          </a:r>
          <a:r>
            <a:rPr lang="fr-BE" sz="1050" b="1" kern="1200" dirty="0" err="1"/>
            <a:t>omgeving</a:t>
          </a:r>
          <a:endParaRPr lang="fr-BE" sz="105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05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05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050" kern="1200" dirty="0"/>
        </a:p>
      </dsp:txBody>
      <dsp:txXfrm>
        <a:off x="4288365" y="347809"/>
        <a:ext cx="1485226" cy="1485226"/>
      </dsp:txXfrm>
    </dsp:sp>
    <dsp:sp modelId="{6D18E20D-6A23-4660-BBAF-DFB7675F3DEC}">
      <dsp:nvSpPr>
        <dsp:cNvPr id="0" name=""/>
        <dsp:cNvSpPr/>
      </dsp:nvSpPr>
      <dsp:spPr>
        <a:xfrm>
          <a:off x="2274062" y="2201418"/>
          <a:ext cx="1645920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 </a:t>
          </a:r>
          <a:r>
            <a:rPr lang="fr-BE" sz="1100" b="1" u="sng" kern="1200" dirty="0"/>
            <a:t>Criterium  </a:t>
          </a:r>
          <a:r>
            <a:rPr lang="fr-BE" sz="1100" b="1" u="sng" kern="1200" dirty="0" err="1"/>
            <a:t>voorwaarde</a:t>
          </a:r>
          <a:r>
            <a:rPr lang="fr-BE" sz="1100" b="1" u="sng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 err="1"/>
            <a:t>Bestaande</a:t>
          </a:r>
          <a:r>
            <a:rPr lang="fr-BE" sz="1100" kern="1200" dirty="0"/>
            <a:t> en </a:t>
          </a:r>
          <a:r>
            <a:rPr lang="fr-BE" sz="1100" kern="1200" dirty="0" err="1"/>
            <a:t>duidelijke</a:t>
          </a:r>
          <a:r>
            <a:rPr lang="fr-BE" sz="1100" kern="1200" dirty="0"/>
            <a:t> </a:t>
          </a:r>
          <a:r>
            <a:rPr lang="fr-BE" sz="1100" kern="1200" dirty="0" err="1"/>
            <a:t>problematiek</a:t>
          </a:r>
          <a:endParaRPr lang="fr-BE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ym typeface="Wingdings" panose="05000000000000000000" pitchFamily="2" charset="2"/>
            </a:rPr>
            <a:t>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 err="1"/>
            <a:t>Nood</a:t>
          </a:r>
          <a:r>
            <a:rPr lang="fr-BE" sz="1200" kern="1200" dirty="0"/>
            <a:t> </a:t>
          </a:r>
          <a:r>
            <a:rPr lang="fr-BE" sz="1200" kern="1200" dirty="0" err="1"/>
            <a:t>aan</a:t>
          </a:r>
          <a:r>
            <a:rPr lang="fr-BE" sz="1200" kern="1200" dirty="0"/>
            <a:t> </a:t>
          </a:r>
          <a:r>
            <a:rPr lang="fr-BE" sz="1200" kern="1200" dirty="0" err="1"/>
            <a:t>specialistische</a:t>
          </a:r>
          <a:r>
            <a:rPr lang="fr-BE" sz="1200" kern="1200" dirty="0"/>
            <a:t> </a:t>
          </a:r>
          <a:r>
            <a:rPr lang="fr-BE" sz="1200" kern="1200" dirty="0" err="1"/>
            <a:t>behandeling</a:t>
          </a:r>
          <a:endParaRPr lang="fr-BE" sz="12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100" kern="1200" dirty="0"/>
        </a:p>
      </dsp:txBody>
      <dsp:txXfrm>
        <a:off x="2354409" y="2281765"/>
        <a:ext cx="1485226" cy="1485226"/>
      </dsp:txXfrm>
    </dsp:sp>
    <dsp:sp modelId="{BE1333BD-70C5-413A-A828-6C80BC7997CC}">
      <dsp:nvSpPr>
        <dsp:cNvPr id="0" name=""/>
        <dsp:cNvSpPr/>
      </dsp:nvSpPr>
      <dsp:spPr>
        <a:xfrm>
          <a:off x="4208018" y="2217901"/>
          <a:ext cx="1645920" cy="1612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900" kern="1200" dirty="0" err="1"/>
            <a:t>Gespecialiseerde</a:t>
          </a:r>
          <a:r>
            <a:rPr lang="fr-BE" sz="900" kern="1200" dirty="0"/>
            <a:t> </a:t>
          </a:r>
          <a:r>
            <a:rPr lang="fr-BE" sz="900" kern="1200" dirty="0" err="1"/>
            <a:t>zorg</a:t>
          </a:r>
          <a:r>
            <a:rPr lang="fr-BE" sz="900" kern="1200" dirty="0"/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900" kern="1200" dirty="0" err="1"/>
            <a:t>Intensief</a:t>
          </a:r>
          <a:endParaRPr lang="fr-BE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900" kern="1200" dirty="0"/>
            <a:t> </a:t>
          </a:r>
          <a:r>
            <a:rPr lang="fr-BE" sz="900" b="1" kern="1200" dirty="0" err="1"/>
            <a:t>meer</a:t>
          </a:r>
          <a:r>
            <a:rPr lang="fr-BE" sz="900" b="1" kern="1200" dirty="0"/>
            <a:t> </a:t>
          </a:r>
          <a:r>
            <a:rPr lang="fr-BE" sz="900" b="1" kern="1200" dirty="0" err="1"/>
            <a:t>ernstige</a:t>
          </a:r>
          <a:r>
            <a:rPr lang="fr-BE" sz="900" b="1" kern="1200" dirty="0"/>
            <a:t> </a:t>
          </a:r>
          <a:r>
            <a:rPr lang="fr-BE" sz="900" b="1" kern="1200" dirty="0" err="1"/>
            <a:t>symptomen</a:t>
          </a:r>
          <a:r>
            <a:rPr lang="fr-BE" sz="900" b="1" kern="1200" dirty="0"/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900" b="1" kern="1200" dirty="0" err="1"/>
            <a:t>Puridisciplinair</a:t>
          </a:r>
          <a:r>
            <a:rPr lang="fr-BE" sz="900" b="1" kern="1200" dirty="0"/>
            <a:t> </a:t>
          </a:r>
          <a:r>
            <a:rPr lang="fr-BE" sz="900" b="1" kern="1200" dirty="0" err="1"/>
            <a:t>werken</a:t>
          </a:r>
          <a:r>
            <a:rPr lang="fr-BE" sz="900" b="1" kern="1200" dirty="0"/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900" b="1" kern="1200" dirty="0"/>
            <a:t>Diverse </a:t>
          </a:r>
          <a:r>
            <a:rPr lang="fr-BE" sz="900" b="1" kern="1200" dirty="0" err="1"/>
            <a:t>praktijken</a:t>
          </a:r>
          <a:endParaRPr lang="fr-BE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fr-BE" sz="900" b="1" kern="1200" dirty="0" err="1"/>
            <a:t>Mobilisatie</a:t>
          </a:r>
          <a:r>
            <a:rPr lang="fr-BE" sz="900" b="1" kern="1200" dirty="0"/>
            <a:t> van </a:t>
          </a:r>
          <a:r>
            <a:rPr lang="fr-BE" sz="900" b="1" kern="1200" dirty="0" err="1"/>
            <a:t>mogelijkheden</a:t>
          </a:r>
          <a:r>
            <a:rPr lang="fr-BE" sz="900" b="1" kern="1200" dirty="0"/>
            <a:t> + </a:t>
          </a:r>
          <a:r>
            <a:rPr lang="fr-BE" sz="900" b="1" kern="1200" dirty="0" err="1"/>
            <a:t>omgeving</a:t>
          </a:r>
          <a:r>
            <a:rPr lang="fr-BE" sz="900" b="1" kern="1200" dirty="0"/>
            <a:t>  </a:t>
          </a:r>
          <a:endParaRPr lang="fr-BE" sz="900" kern="1200" dirty="0"/>
        </a:p>
      </dsp:txBody>
      <dsp:txXfrm>
        <a:off x="4286756" y="2296639"/>
        <a:ext cx="1488444" cy="1455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87989-119A-423C-8B4A-880F3EC364E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C78CD-2673-4168-8FAA-777D9A01B4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4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95BAE-A8C0-4BD3-A943-4AB284AC53A8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56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sz="1200" dirty="0"/>
              <a:t>85% heeft nood aan behandeling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/>
              <a:t>33% stond reeds op één wachtlijst</a:t>
            </a:r>
          </a:p>
          <a:p>
            <a:pPr marL="0" indent="0">
              <a:buNone/>
            </a:pPr>
            <a:endParaRPr lang="nl-BE" sz="1200" dirty="0"/>
          </a:p>
          <a:p>
            <a:pPr marL="0" indent="0">
              <a:buNone/>
            </a:pPr>
            <a:r>
              <a:rPr lang="nl-BE" sz="1200" i="1" dirty="0"/>
              <a:t>Géén verschil tussen ELP &amp; GPZ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C78CD-2673-4168-8FAA-777D9A01B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83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Hoge tevredenheid</a:t>
            </a:r>
          </a:p>
          <a:p>
            <a:r>
              <a:rPr lang="nl-BE" dirty="0"/>
              <a:t>2.1% gestopt vroegtijdig (voelde zich beter of had geen hulp meer nodig)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4B8C5-6D22-4E46-B497-E6FD8D2304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98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C78CD-2673-4168-8FAA-777D9A01B4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4B9A-21C3-4EFB-80B9-233EC0005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A1D8F-6F64-49CC-821B-78AF15C59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27FEC-ADA1-4C86-9EC8-063F9F06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7770-F318-4EE9-863B-9BB613C5C92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488FF-331C-43C8-A6DD-4E736D50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8B281-8C43-4149-9A18-E07B23DC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2DB4-58C2-4C16-97E9-944E29BA2B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5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E568-2B52-47E1-A20A-3CDFF347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E8171-A403-4ABF-8260-44FBC60D5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D3309-8126-471E-B7B1-E5394A62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7770-F318-4EE9-863B-9BB613C5C92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F5B24-F4AE-4BAB-A033-2588B8FC2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3D299-F823-42C6-AFA8-C9F1CDC8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2DB4-58C2-4C16-97E9-944E29BA2B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4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941460-6341-49D7-95C9-5A8EB1761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C6D30-0C0F-40E7-AB6F-91AE0A7D3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C34AC-D953-47A0-9F48-60C4A314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7770-F318-4EE9-863B-9BB613C5C92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17E00-EC26-4951-8B9B-1101A83F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55D5B-316B-4351-8AC6-EDE0DE68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2DB4-58C2-4C16-97E9-944E29BA2B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49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5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6D8D259-4E36-4F73-BF66-580B62EE39AD}" type="datetime1">
              <a:rPr lang="nl-BE" smtClean="0"/>
              <a:t>5-7-2023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BA6081E-D861-4AF7-85FD-CAAC0D67B8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977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F387-0227-4A41-B45F-9E30651BDF6B}" type="datetime1">
              <a:rPr lang="nl-BE" smtClean="0"/>
              <a:t>5-7-2023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81E-D861-4AF7-85FD-CAAC0D67B8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1881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94D6-99C2-499A-8D0B-0C548B54B616}" type="datetime1">
              <a:rPr lang="nl-BE" smtClean="0"/>
              <a:t>5-7-2023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81E-D861-4AF7-85FD-CAAC0D67B8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678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1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ACE1-F7FA-4E73-8C90-2601245DEEE5}" type="datetime1">
              <a:rPr lang="nl-BE" smtClean="0"/>
              <a:t>5-7-2023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81E-D861-4AF7-85FD-CAAC0D67B8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229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6CA8-D8F7-4921-A042-2A503515C923}" type="datetime1">
              <a:rPr lang="nl-BE" smtClean="0"/>
              <a:t>5-7-2023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81E-D861-4AF7-85FD-CAAC0D67B8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2751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ACB4-DE7A-418B-AC66-116B2D8AA735}" type="datetime1">
              <a:rPr lang="nl-BE" smtClean="0"/>
              <a:t>5-7-2023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81E-D861-4AF7-85FD-CAAC0D67B8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5505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311F-81BB-44D1-BD02-4D2B7FF9925B}" type="datetime1">
              <a:rPr lang="nl-BE" smtClean="0"/>
              <a:t>5-7-2023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81E-D861-4AF7-85FD-CAAC0D67B8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0018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CCB9-05C1-4903-89D7-36013C257EE3}" type="datetime1">
              <a:rPr lang="nl-BE" smtClean="0"/>
              <a:t>5-7-2023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BA6081E-D861-4AF7-85FD-CAAC0D67B8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295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42AA-8EDD-459C-BBDC-B2C12F37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617AF-265F-4A90-9907-83E531B23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7604-C16E-4B4A-A9A2-8803150B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7770-F318-4EE9-863B-9BB613C5C92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2FDBE-6F17-4610-95DB-F93636C2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2AE2-FA07-4717-8788-2E442D42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2DB4-58C2-4C16-97E9-944E29BA2B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20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9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CC1EB08-3643-4C2E-A47C-999C54C3D244}" type="datetime1">
              <a:rPr lang="nl-BE" smtClean="0"/>
              <a:t>5-7-2023</a:t>
            </a:fld>
            <a:endParaRPr lang="nl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BA6081E-D861-4AF7-85FD-CAAC0D67B8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721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5E-47DC-44C3-99B1-28679D17EAE5}" type="datetime1">
              <a:rPr lang="nl-BE" smtClean="0"/>
              <a:t>5-7-2023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81E-D861-4AF7-85FD-CAAC0D67B8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7783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7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E868-0894-4548-AAA8-1E6C08022BF5}" type="datetime1">
              <a:rPr lang="nl-BE" smtClean="0"/>
              <a:t>5-7-2023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081E-D861-4AF7-85FD-CAAC0D67B8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2298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12192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128000" y="2088000"/>
            <a:ext cx="744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28000" y="4193675"/>
            <a:ext cx="744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1800000"/>
            <a:ext cx="2453397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44800" y="5706000"/>
            <a:ext cx="5712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0" y="360001"/>
            <a:ext cx="268630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16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5-7-2023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720000" y="1349999"/>
            <a:ext cx="1111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3078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12192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5040000" y="2304000"/>
            <a:ext cx="6792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40000" y="4419108"/>
            <a:ext cx="6792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00" y="6048000"/>
            <a:ext cx="2016611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1"/>
            <a:ext cx="440132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32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350000"/>
            <a:ext cx="53848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3848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5-7-2023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8816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350000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1991922"/>
            <a:ext cx="5386917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385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3856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5-7-2023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3415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5-7-2023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3583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5-7-2023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000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9A20-91E5-456B-9659-F5DEE89A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73B9C-ABB2-40FE-99A3-CCDA491D6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FA374-7878-4BAA-8360-F607A53D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7770-F318-4EE9-863B-9BB613C5C92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D9D2B-86D8-4758-9DE1-27F258B9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175BB-88F3-4177-B243-AA5A25E7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2DB4-58C2-4C16-97E9-944E29BA2B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52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1" y="540000"/>
            <a:ext cx="4011084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9" y="540000"/>
            <a:ext cx="6806852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19403" y="1435101"/>
            <a:ext cx="4011084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5-7-2023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3904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788000"/>
            <a:ext cx="11112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20000" y="540000"/>
            <a:ext cx="11112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20000" y="5445224"/>
            <a:ext cx="11112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048000"/>
            <a:ext cx="1248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5-7-2023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088000" y="6048000"/>
            <a:ext cx="264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732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0DCB-8B88-40E9-B20F-7F440942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25FAA-1D44-4499-A4AE-1C70A4EC7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37F88-1707-442E-B31E-2EDD15D92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DD7D9-0853-4400-ACDC-2BA976E2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7770-F318-4EE9-863B-9BB613C5C92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CB2D3-41CE-4D15-84CE-8D7BA3F2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56ADA-B860-4B57-A316-F1A5A9ED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2DB4-58C2-4C16-97E9-944E29BA2B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3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C88B-217E-4BAE-B283-77AB8317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AB052-9E83-41DE-9BB1-704529359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632F4-3A20-4F30-99E3-8EF799476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C1191-BF78-488B-BB45-3D649C396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25683-99C1-4E63-A2E6-81000D0C4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6E34F-51B6-41D2-99D1-B94E018C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7770-F318-4EE9-863B-9BB613C5C92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0E439-2DB5-46FE-B2CE-313111FD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2BDBC0-39FB-46DB-91D0-B0A10B80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2DB4-58C2-4C16-97E9-944E29BA2B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FD66D-E355-4D2B-B025-7C624DAA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F8BFE-0793-4718-90AC-57367A4E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7770-F318-4EE9-863B-9BB613C5C92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28836-7557-4AA9-9C96-6A3AD9F0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B6AD5-7BD2-4D76-910C-9AAE88E2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2DB4-58C2-4C16-97E9-944E29BA2B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3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68FA1-1C8C-48B0-91A7-611DF591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7770-F318-4EE9-863B-9BB613C5C92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C5DF3-E33C-41BD-86D8-8893D863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6C67C-8813-4DA8-A3DA-A4FDB666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2DB4-58C2-4C16-97E9-944E29BA2B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9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D7FB-EDD6-487A-BA51-4BF021AD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F0AAE-D4F2-407C-BA51-0F13ABD5D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FC590-C381-4C77-9F08-F098BF57A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19C5D-29B7-41C3-A030-FC4B5B74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7770-F318-4EE9-863B-9BB613C5C92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CB0BB-F91E-4FB4-B153-8BD76CAC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26625-1A05-4A37-8B60-8ECF761D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2DB4-58C2-4C16-97E9-944E29BA2B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BFE0-3D41-40F9-9BAE-6316E728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01279-05EA-42DD-8FAD-760950C48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38DD7-512E-4C15-89BB-248C30609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6537A-D006-4833-93D3-90B416D9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7770-F318-4EE9-863B-9BB613C5C92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70EB8-F5A4-499F-A324-0880F788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A2093-D27B-4FAC-B156-27B20444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2DB4-58C2-4C16-97E9-944E29BA2B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9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B99C5B-1E41-453A-A8DD-DBB5B51F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7E371-4505-4D69-8D3B-7E4D2B7FA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CF2DC-C496-44D3-81EC-78AA9EEFC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7770-F318-4EE9-863B-9BB613C5C92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6DF22-69B7-4476-8C09-2F6C93C77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2818E-C42A-45B1-AB69-179DA1DA4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D2DB4-58C2-4C16-97E9-944E29BA2B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6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5B26853-24F9-4F67-B80F-B8AB35B1DCAB}" type="datetime1">
              <a:rPr lang="nl-BE" smtClean="0"/>
              <a:t>5-7-2023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7" y="5876414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BA6081E-D861-4AF7-85FD-CAAC0D67B8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23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63" indent="-342891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26" indent="-548626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39" indent="-822939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53" indent="-1097253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970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965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960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955" indent="-228594" algn="l" defTabSz="914377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349999"/>
            <a:ext cx="1111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19403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5-7-2023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88000" y="6048000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48000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00" y="6048000"/>
            <a:ext cx="20166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18" y="2317389"/>
            <a:ext cx="11720100" cy="1191727"/>
          </a:xfrm>
        </p:spPr>
        <p:txBody>
          <a:bodyPr>
            <a:noAutofit/>
          </a:bodyPr>
          <a:lstStyle/>
          <a:p>
            <a:pPr algn="ctr"/>
            <a:br>
              <a:rPr lang="nl-BE" sz="4400" b="1" dirty="0">
                <a:solidFill>
                  <a:schemeClr val="bg1"/>
                </a:solidFill>
                <a:latin typeface="+mn-lt"/>
              </a:rPr>
            </a:br>
            <a:br>
              <a:rPr lang="nl-BE" sz="4400" b="1" dirty="0">
                <a:solidFill>
                  <a:schemeClr val="bg1"/>
                </a:solidFill>
                <a:latin typeface="+mn-lt"/>
              </a:rPr>
            </a:br>
            <a:br>
              <a:rPr lang="nl-BE" sz="4400" b="1" dirty="0">
                <a:solidFill>
                  <a:schemeClr val="bg1"/>
                </a:solidFill>
                <a:latin typeface="+mn-lt"/>
              </a:rPr>
            </a:br>
            <a:br>
              <a:rPr lang="nl-BE" sz="4400" b="1" dirty="0">
                <a:solidFill>
                  <a:schemeClr val="bg1"/>
                </a:solidFill>
                <a:latin typeface="+mn-lt"/>
              </a:rPr>
            </a:br>
            <a:br>
              <a:rPr lang="nl-BE" sz="4400" b="1" dirty="0">
                <a:solidFill>
                  <a:schemeClr val="bg1"/>
                </a:solidFill>
                <a:latin typeface="+mn-lt"/>
              </a:rPr>
            </a:br>
            <a:r>
              <a:rPr lang="nl-BE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Evaluation of </a:t>
            </a:r>
            <a:r>
              <a:rPr lang="nl-BE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nl-BE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Care </a:t>
            </a:r>
            <a:r>
              <a:rPr lang="nl-BE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Psychology</a:t>
            </a:r>
            <a:r>
              <a:rPr lang="nl-BE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Belgium  (EPCAP)</a:t>
            </a:r>
            <a:br>
              <a:rPr lang="nl-BE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nl-BE" sz="2000" b="1" dirty="0">
                <a:solidFill>
                  <a:schemeClr val="bg1"/>
                </a:solidFill>
                <a:latin typeface="+mn-lt"/>
              </a:rPr>
            </a:br>
            <a:br>
              <a:rPr lang="nl-BE" sz="2000" b="1" dirty="0">
                <a:solidFill>
                  <a:schemeClr val="bg1"/>
                </a:solidFill>
                <a:latin typeface="+mn-lt"/>
              </a:rPr>
            </a:br>
            <a:endParaRPr lang="nl-BE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076" y="4469364"/>
            <a:ext cx="5651499" cy="2498195"/>
          </a:xfrm>
        </p:spPr>
        <p:txBody>
          <a:bodyPr>
            <a:normAutofit/>
          </a:bodyPr>
          <a:lstStyle/>
          <a:p>
            <a:pPr algn="r"/>
            <a:r>
              <a:rPr lang="nl-BE" sz="2000" b="1" dirty="0"/>
              <a:t>Onderzoeksteam /  Equipe de recherche</a:t>
            </a:r>
          </a:p>
          <a:p>
            <a:pPr algn="r"/>
            <a:r>
              <a:rPr lang="nl-BE" sz="2000" dirty="0"/>
              <a:t>Prof. Ronny Bruffaerts</a:t>
            </a:r>
          </a:p>
          <a:p>
            <a:pPr algn="r"/>
            <a:r>
              <a:rPr lang="nl-BE" sz="2000" dirty="0"/>
              <a:t>Prof. Fabienne Glowacz</a:t>
            </a:r>
          </a:p>
          <a:p>
            <a:pPr algn="r"/>
            <a:r>
              <a:rPr lang="nl-BE" sz="2000" dirty="0"/>
              <a:t>Dr. Leontien Jansen</a:t>
            </a:r>
          </a:p>
          <a:p>
            <a:pPr algn="r"/>
            <a:r>
              <a:rPr lang="nl-BE" sz="2000" dirty="0"/>
              <a:t>Melle. Annabelle </a:t>
            </a:r>
            <a:r>
              <a:rPr lang="nl-BE" sz="2000" dirty="0" err="1"/>
              <a:t>Kinard</a:t>
            </a:r>
            <a:endParaRPr lang="nl-BE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264E0-76AB-4CF4-8055-D3E547C6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D5922-6BAC-42A3-A667-433A2348A1ED}" type="slidenum">
              <a:rPr kumimoji="0" lang="nl-BE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03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87299"/>
            <a:ext cx="2787588" cy="19707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636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AFC3A-910B-7D5A-36EE-DF5742BB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02" y="2026955"/>
            <a:ext cx="11225798" cy="4831045"/>
          </a:xfrm>
        </p:spPr>
        <p:txBody>
          <a:bodyPr anchor="ctr">
            <a:normAutofit fontScale="77500" lnSpcReduction="20000"/>
          </a:bodyPr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Gemiddeld 10 jaar klinische ervaring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8/10 zijn geregistreerd in de eerstelijns psychologische zorg en gespecialiseerde zorg : behoefte aan verduidelijking van indicaties voor doorverwijzing naar eerstelijns psychologische zorg en gespecialiseerde zorg) 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Status: meerderheid zelfstandig of aanvullend (6% in loondienst)</a:t>
            </a:r>
            <a:endParaRPr lang="en-US" sz="26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en-US" sz="26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en-US" sz="2600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Trajet</a:t>
            </a:r>
            <a:r>
              <a:rPr lang="en-US" sz="2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600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soins</a:t>
            </a:r>
            <a:r>
              <a:rPr lang="en-US" sz="2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patients : orientations apr</a:t>
            </a:r>
            <a:r>
              <a:rPr lang="en-US" sz="2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ès les séances de première </a:t>
            </a:r>
            <a:r>
              <a:rPr lang="en-US" sz="26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ligne</a:t>
            </a:r>
            <a:r>
              <a:rPr lang="en-US" sz="2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lvl="1" algn="just">
              <a:lnSpc>
                <a:spcPct val="107000"/>
              </a:lnSpc>
            </a:pPr>
            <a:endParaRPr lang="nl-BE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r>
              <a:rPr lang="nl-BE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Positieve evolutie zonder heroriëntatie (58% </a:t>
            </a:r>
            <a:r>
              <a:rPr lang="nl-BE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volwassenennetwerk</a:t>
            </a:r>
            <a:r>
              <a:rPr lang="nl-BE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50% </a:t>
            </a:r>
            <a:r>
              <a:rPr lang="nl-BE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kindernetwerk</a:t>
            </a:r>
            <a:r>
              <a:rPr lang="nl-BE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 </a:t>
            </a:r>
          </a:p>
          <a:p>
            <a:pPr lvl="1" algn="just">
              <a:lnSpc>
                <a:spcPct val="107000"/>
              </a:lnSpc>
            </a:pPr>
            <a:r>
              <a:rPr lang="nl-BE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Voortgezette opvolging in persoonlijke praktijk (49% / 51%)</a:t>
            </a:r>
          </a:p>
          <a:p>
            <a:pPr lvl="1" algn="just">
              <a:lnSpc>
                <a:spcPct val="107000"/>
              </a:lnSpc>
            </a:pPr>
            <a:r>
              <a:rPr lang="nl-BE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Doorverwijzing naar tweedelijns geestelijke gezondheidszorg (16% netwerk volwassenen/ 17% netwerk kinderen)</a:t>
            </a:r>
          </a:p>
          <a:p>
            <a:pPr lvl="1" algn="just">
              <a:lnSpc>
                <a:spcPct val="107000"/>
              </a:lnSpc>
            </a:pPr>
            <a:r>
              <a:rPr lang="nl-BE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Verwijzing naar ziekenhuis (6% volwassenennetwerk / 7% kindernetwerk)</a:t>
            </a:r>
          </a:p>
          <a:p>
            <a:pPr lvl="1" algn="just">
              <a:lnSpc>
                <a:spcPct val="107000"/>
              </a:lnSpc>
            </a:pPr>
            <a:r>
              <a:rPr lang="nl-BE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Stopzetting als gevolg van onderbreking door patiënt (12%)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8D60D29-557B-FA3A-73A7-0921AD46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1" y="365125"/>
            <a:ext cx="11870348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Profielen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van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geconventioneerde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psychologen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orthopedagogen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(41% VL, 13% BXL, 46% WL)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B6BA31-058F-ED21-EF1D-C27F40F06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1" y="6114890"/>
            <a:ext cx="107298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3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AFC3A-910B-7D5A-36EE-DF5742BB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686" y="1690688"/>
            <a:ext cx="11308314" cy="5155727"/>
          </a:xfrm>
        </p:spPr>
        <p:txBody>
          <a:bodyPr anchor="ctr">
            <a:noAutofit/>
          </a:bodyPr>
          <a:lstStyle/>
          <a:p>
            <a:pPr algn="just">
              <a:lnSpc>
                <a:spcPct val="107000"/>
              </a:lnSpc>
            </a:pPr>
            <a:endParaRPr lang="nl-BE" sz="18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nl-BE" sz="1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Positieve houding </a:t>
            </a:r>
            <a:r>
              <a:rPr lang="nl-BE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 opzichte van de overeenkomst en de eerstelijnszorg onder </a:t>
            </a:r>
            <a:r>
              <a:rPr lang="nl-BE" sz="18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PPL's</a:t>
            </a:r>
            <a:r>
              <a:rPr lang="nl-BE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/orthopedagogen die onder de overeenkomst vallen met een </a:t>
            </a:r>
            <a:r>
              <a:rPr lang="nl-BE" sz="1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hoge mate van tevredenheid over hun praktijk </a:t>
            </a:r>
            <a:r>
              <a:rPr lang="nl-BE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een </a:t>
            </a:r>
            <a:r>
              <a:rPr lang="nl-BE" sz="1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hoge mate van betrokkenheid </a:t>
            </a:r>
            <a:r>
              <a:rPr lang="nl-BE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"bij de overeenkomst"</a:t>
            </a:r>
            <a:endParaRPr lang="nl-BE" sz="18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nl-BE" sz="1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Behandelaars hebben een gevoel van ‘effectiviteit’ </a:t>
            </a:r>
            <a:r>
              <a:rPr lang="nl-BE" sz="18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tav</a:t>
            </a:r>
            <a:r>
              <a:rPr lang="nl-BE" sz="1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 psychologische interventies en de zorg die wordt aangeboden aan patiënten binnen de overeenkomst</a:t>
            </a:r>
            <a:endParaRPr lang="nl-BE" sz="18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nl-BE" sz="1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 nooit individuele sessies op locatie/ in de leefomgeving / vindplaatsen van patiënten</a:t>
            </a:r>
          </a:p>
          <a:p>
            <a:pPr algn="just">
              <a:lnSpc>
                <a:spcPct val="107000"/>
              </a:lnSpc>
            </a:pPr>
            <a:r>
              <a:rPr lang="nl-BE" sz="1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Groepssessies worden weinig gebruikt  hebben training nodig</a:t>
            </a:r>
          </a:p>
          <a:p>
            <a:pPr algn="just">
              <a:lnSpc>
                <a:spcPct val="107000"/>
              </a:lnSpc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Meeste overleg met huisarts, collega-psychologen, mobiel team en psychiater - Andere partnerschappen in ontwikkeling</a:t>
            </a:r>
            <a:endParaRPr lang="nl-BE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nl-BE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BEHOEFTEN </a:t>
            </a:r>
          </a:p>
          <a:p>
            <a:pPr algn="just">
              <a:lnSpc>
                <a:spcPct val="107000"/>
              </a:lnSpc>
            </a:pPr>
            <a:r>
              <a:rPr lang="nl-BE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Opleiding, autonomie, duidelijke communicatie, administratieve ondersteuning/facilitering, groepswerk, reiskostenvergoeding en netwerkontwikkeling</a:t>
            </a:r>
          </a:p>
          <a:p>
            <a:pPr algn="just">
              <a:lnSpc>
                <a:spcPct val="107000"/>
              </a:lnSpc>
            </a:pPr>
            <a:endParaRPr lang="nl-BE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BE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8D60D29-557B-FA3A-73A7-0921AD46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1" y="365125"/>
            <a:ext cx="11756095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Profielen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van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geconventioneerde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psychologen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orthopedagogen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B6BA31-058F-ED21-EF1D-C27F40F06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1" y="6114890"/>
            <a:ext cx="107298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AFC3A-910B-7D5A-36EE-DF5742BB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60" y="2198435"/>
            <a:ext cx="10860531" cy="3704493"/>
          </a:xfrm>
        </p:spPr>
        <p:txBody>
          <a:bodyPr anchor="ctr">
            <a:normAutofit fontScale="92500" lnSpcReduction="10000"/>
          </a:bodyPr>
          <a:lstStyle/>
          <a:p>
            <a:pPr lvl="1"/>
            <a:r>
              <a:rPr lang="nl-BE" b="1" dirty="0"/>
              <a:t>Training </a:t>
            </a:r>
          </a:p>
          <a:p>
            <a:pPr lvl="1"/>
            <a:r>
              <a:rPr lang="nl-BE" b="1" dirty="0"/>
              <a:t>Duidelijke communicatie  </a:t>
            </a:r>
          </a:p>
          <a:p>
            <a:pPr lvl="1"/>
            <a:r>
              <a:rPr lang="nl-BE" dirty="0"/>
              <a:t>Administratieve ondersteuning/facilitering</a:t>
            </a:r>
          </a:p>
          <a:p>
            <a:pPr lvl="1"/>
            <a:r>
              <a:rPr lang="nl-BE" b="1" dirty="0"/>
              <a:t>Behoefte aan erkenning, ondersteuning en autonomie</a:t>
            </a:r>
          </a:p>
          <a:p>
            <a:pPr lvl="1"/>
            <a:r>
              <a:rPr lang="nl-BE" b="1" dirty="0"/>
              <a:t>Zorgen voor kwaliteit van zorg </a:t>
            </a:r>
            <a:r>
              <a:rPr lang="nl-BE" dirty="0"/>
              <a:t>door klinisch gerichte training, supervisie en interventie / </a:t>
            </a:r>
            <a:r>
              <a:rPr lang="nl-BE" dirty="0" err="1"/>
              <a:t>evidence-based</a:t>
            </a:r>
            <a:r>
              <a:rPr lang="nl-BE" dirty="0"/>
              <a:t> </a:t>
            </a:r>
            <a:r>
              <a:rPr lang="nl-BE" dirty="0" err="1"/>
              <a:t>practice</a:t>
            </a:r>
            <a:r>
              <a:rPr lang="nl-BE" dirty="0"/>
              <a:t> en klinisch volgens een peer review-wijze </a:t>
            </a:r>
            <a:r>
              <a:rPr lang="nl-BE" dirty="0" err="1"/>
              <a:t>werke</a:t>
            </a:r>
            <a:endParaRPr lang="nl-BE" dirty="0"/>
          </a:p>
          <a:p>
            <a:pPr lvl="1"/>
            <a:r>
              <a:rPr lang="nl-BE" b="1" dirty="0"/>
              <a:t>Behoeften aan netwerken: </a:t>
            </a:r>
            <a:r>
              <a:rPr lang="nl-BE" dirty="0"/>
              <a:t>meer contact met netwerkprofessionals; kaart van psychologienetwerken, inclusief werktijd voor netwerken)</a:t>
            </a:r>
          </a:p>
          <a:p>
            <a:pPr lvl="1"/>
            <a:r>
              <a:rPr lang="nl-BE" b="1" dirty="0"/>
              <a:t>Aanpassingen aan de overeenkomst: </a:t>
            </a:r>
            <a:r>
              <a:rPr lang="nl-BE" dirty="0"/>
              <a:t>verwarring tussen ELP- en GPZ-criteria; spanningen over de zware administratieve werklast, quotabeheer, vergoeding voor afwezigheid, reiskostenvergoedingen, enz.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à"/>
            </a:pPr>
            <a:endParaRPr lang="fr-FR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8D60D29-557B-FA3A-73A7-0921AD46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1" y="365125"/>
            <a:ext cx="11838391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Profiel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van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geconventioneerde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psychologen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orthopedagogen</a:t>
            </a:r>
            <a:br>
              <a:rPr lang="fr-BE" sz="2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Noden</a:t>
            </a:r>
            <a:endParaRPr lang="fr-BE" sz="2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B6BA31-058F-ED21-EF1D-C27F40F06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1" y="6114890"/>
            <a:ext cx="107298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8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06A998-C832-E5FA-EC10-5F4359796AE7}"/>
              </a:ext>
            </a:extLst>
          </p:cNvPr>
          <p:cNvSpPr/>
          <p:nvPr/>
        </p:nvSpPr>
        <p:spPr>
          <a:xfrm>
            <a:off x="9398000" y="1930400"/>
            <a:ext cx="2621280" cy="48615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BE" dirty="0">
              <a:solidFill>
                <a:srgbClr val="FF0000"/>
              </a:solidFill>
            </a:endParaRPr>
          </a:p>
          <a:p>
            <a:pPr lvl="0" algn="ctr"/>
            <a:endParaRPr lang="fr-BE" dirty="0">
              <a:solidFill>
                <a:srgbClr val="FF0000"/>
              </a:solidFill>
            </a:endParaRPr>
          </a:p>
          <a:p>
            <a:pPr lvl="0" algn="ctr"/>
            <a:r>
              <a:rPr lang="fr-BE" dirty="0" err="1">
                <a:solidFill>
                  <a:srgbClr val="FF0000"/>
                </a:solidFill>
              </a:rPr>
              <a:t>Mobilisatie</a:t>
            </a:r>
            <a:r>
              <a:rPr lang="fr-BE" dirty="0">
                <a:solidFill>
                  <a:srgbClr val="FF0000"/>
                </a:solidFill>
              </a:rPr>
              <a:t> van </a:t>
            </a:r>
            <a:r>
              <a:rPr lang="fr-BE" dirty="0" err="1">
                <a:solidFill>
                  <a:srgbClr val="FF0000"/>
                </a:solidFill>
              </a:rPr>
              <a:t>netwerk</a:t>
            </a:r>
            <a:r>
              <a:rPr lang="fr-BE" dirty="0">
                <a:solidFill>
                  <a:srgbClr val="FF0000"/>
                </a:solidFill>
              </a:rPr>
              <a:t> </a:t>
            </a:r>
          </a:p>
          <a:p>
            <a:pPr lvl="0" algn="ctr"/>
            <a:endParaRPr lang="fr-BE" dirty="0">
              <a:solidFill>
                <a:srgbClr val="FF0000"/>
              </a:solidFill>
            </a:endParaRPr>
          </a:p>
          <a:p>
            <a:pPr lvl="0" algn="ctr"/>
            <a:r>
              <a:rPr lang="fr-BE" dirty="0" err="1">
                <a:solidFill>
                  <a:srgbClr val="FF0000"/>
                </a:solidFill>
              </a:rPr>
              <a:t>Mogelijkheden</a:t>
            </a:r>
            <a:r>
              <a:rPr lang="fr-BE" dirty="0">
                <a:solidFill>
                  <a:srgbClr val="FF0000"/>
                </a:solidFill>
              </a:rPr>
              <a:t> van </a:t>
            </a:r>
            <a:r>
              <a:rPr lang="fr-BE" dirty="0" err="1">
                <a:solidFill>
                  <a:srgbClr val="FF0000"/>
                </a:solidFill>
              </a:rPr>
              <a:t>patiënt</a:t>
            </a:r>
            <a:endParaRPr lang="fr-BE" dirty="0">
              <a:solidFill>
                <a:srgbClr val="FF0000"/>
              </a:solidFill>
            </a:endParaRPr>
          </a:p>
          <a:p>
            <a:pPr lvl="0" algn="ctr"/>
            <a:endParaRPr lang="fr-BE" dirty="0">
              <a:solidFill>
                <a:srgbClr val="FF0000"/>
              </a:solidFill>
            </a:endParaRPr>
          </a:p>
          <a:p>
            <a:pPr lvl="0" algn="ctr"/>
            <a:endParaRPr lang="fr-BE" dirty="0">
              <a:solidFill>
                <a:srgbClr val="FF0000"/>
              </a:solidFill>
            </a:endParaRPr>
          </a:p>
          <a:p>
            <a:pPr lvl="0" algn="ctr"/>
            <a:endParaRPr lang="fr-BE" dirty="0">
              <a:solidFill>
                <a:srgbClr val="FF0000"/>
              </a:solidFill>
            </a:endParaRPr>
          </a:p>
          <a:p>
            <a:pPr lvl="0" algn="ctr"/>
            <a:endParaRPr lang="fr-BE" dirty="0">
              <a:solidFill>
                <a:srgbClr val="FF0000"/>
              </a:solidFill>
            </a:endParaRPr>
          </a:p>
          <a:p>
            <a:pPr lvl="0" algn="ctr"/>
            <a:endParaRPr lang="fr-BE" dirty="0">
              <a:solidFill>
                <a:srgbClr val="FF0000"/>
              </a:solidFill>
            </a:endParaRPr>
          </a:p>
          <a:p>
            <a:pPr lvl="0" algn="ctr"/>
            <a:endParaRPr lang="fr-BE" dirty="0">
              <a:solidFill>
                <a:srgbClr val="FF0000"/>
              </a:solidFill>
            </a:endParaRPr>
          </a:p>
          <a:p>
            <a:pPr lvl="0" algn="ctr"/>
            <a:endParaRPr lang="fr-BE" dirty="0">
              <a:solidFill>
                <a:srgbClr val="FF0000"/>
              </a:solidFill>
            </a:endParaRPr>
          </a:p>
          <a:p>
            <a:pPr algn="ctr"/>
            <a:r>
              <a:rPr lang="fr-BE" dirty="0">
                <a:solidFill>
                  <a:srgbClr val="FF0000"/>
                </a:solidFill>
              </a:rPr>
              <a:t>Mobilisation du  réseau SM </a:t>
            </a:r>
          </a:p>
          <a:p>
            <a:pPr lvl="0" algn="ctr"/>
            <a:endParaRPr lang="fr-BE" dirty="0">
              <a:solidFill>
                <a:srgbClr val="FF0000"/>
              </a:solidFill>
            </a:endParaRPr>
          </a:p>
          <a:p>
            <a:pPr lvl="0" algn="ctr"/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EF6D21-E4D6-8893-601B-A4E72DE226E8}"/>
              </a:ext>
            </a:extLst>
          </p:cNvPr>
          <p:cNvSpPr/>
          <p:nvPr/>
        </p:nvSpPr>
        <p:spPr>
          <a:xfrm>
            <a:off x="172720" y="1930400"/>
            <a:ext cx="2621280" cy="4861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2"/>
              </a:solidFill>
            </a:endParaRPr>
          </a:p>
          <a:p>
            <a:pPr algn="ctr"/>
            <a:endParaRPr lang="fr-BE" dirty="0">
              <a:solidFill>
                <a:schemeClr val="tx2"/>
              </a:solidFill>
            </a:endParaRPr>
          </a:p>
          <a:p>
            <a:pPr algn="ctr"/>
            <a:endParaRPr lang="fr-BE" dirty="0">
              <a:solidFill>
                <a:schemeClr val="tx2"/>
              </a:solidFill>
            </a:endParaRPr>
          </a:p>
          <a:p>
            <a:pPr algn="ctr"/>
            <a:endParaRPr lang="fr-BE" dirty="0">
              <a:solidFill>
                <a:schemeClr val="tx2"/>
              </a:solidFill>
            </a:endParaRPr>
          </a:p>
          <a:p>
            <a:pPr algn="ctr"/>
            <a:endParaRPr lang="fr-BE" b="1" dirty="0">
              <a:solidFill>
                <a:schemeClr val="tx2"/>
              </a:solidFill>
            </a:endParaRPr>
          </a:p>
          <a:p>
            <a:pPr algn="ctr"/>
            <a:r>
              <a:rPr lang="fr-BE" b="1" dirty="0">
                <a:solidFill>
                  <a:schemeClr val="tx2"/>
                </a:solidFill>
              </a:rPr>
              <a:t>Primaire </a:t>
            </a:r>
            <a:r>
              <a:rPr lang="fr-BE" b="1" dirty="0" err="1">
                <a:solidFill>
                  <a:schemeClr val="tx2"/>
                </a:solidFill>
              </a:rPr>
              <a:t>preventie</a:t>
            </a:r>
            <a:endParaRPr lang="fr-BE" b="1" dirty="0">
              <a:solidFill>
                <a:schemeClr val="tx2"/>
              </a:solidFill>
            </a:endParaRPr>
          </a:p>
          <a:p>
            <a:pPr algn="ctr"/>
            <a:endParaRPr lang="fr-BE" dirty="0">
              <a:solidFill>
                <a:schemeClr val="tx2"/>
              </a:solidFill>
            </a:endParaRPr>
          </a:p>
          <a:p>
            <a:pPr algn="ctr"/>
            <a:endParaRPr lang="fr-BE" dirty="0">
              <a:solidFill>
                <a:schemeClr val="tx2"/>
              </a:solidFill>
            </a:endParaRPr>
          </a:p>
          <a:p>
            <a:pPr algn="ctr"/>
            <a:endParaRPr lang="fr-BE" dirty="0">
              <a:solidFill>
                <a:schemeClr val="tx2"/>
              </a:solidFill>
            </a:endParaRPr>
          </a:p>
          <a:p>
            <a:pPr algn="ctr"/>
            <a:endParaRPr lang="fr-BE" dirty="0">
              <a:solidFill>
                <a:schemeClr val="tx2"/>
              </a:solidFill>
            </a:endParaRPr>
          </a:p>
          <a:p>
            <a:pPr algn="ctr"/>
            <a:endParaRPr lang="fr-BE" dirty="0">
              <a:solidFill>
                <a:schemeClr val="tx2"/>
              </a:solidFill>
            </a:endParaRPr>
          </a:p>
          <a:p>
            <a:pPr algn="ctr"/>
            <a:endParaRPr lang="fr-BE" dirty="0">
              <a:solidFill>
                <a:schemeClr val="tx2"/>
              </a:solidFill>
            </a:endParaRPr>
          </a:p>
          <a:p>
            <a:pPr lvl="0"/>
            <a:endParaRPr lang="fr-BE" dirty="0">
              <a:solidFill>
                <a:schemeClr val="tx2"/>
              </a:solidFill>
            </a:endParaRPr>
          </a:p>
          <a:p>
            <a:pPr lvl="0"/>
            <a:endParaRPr lang="fr-BE" dirty="0">
              <a:solidFill>
                <a:schemeClr val="tx2"/>
              </a:solidFill>
            </a:endParaRPr>
          </a:p>
          <a:p>
            <a:pPr lvl="0"/>
            <a:endParaRPr lang="fr-BE" dirty="0">
              <a:solidFill>
                <a:schemeClr val="tx2"/>
              </a:solidFill>
            </a:endParaRPr>
          </a:p>
          <a:p>
            <a:pPr lvl="0"/>
            <a:endParaRPr lang="fr-BE" dirty="0">
              <a:solidFill>
                <a:schemeClr val="tx2"/>
              </a:solidFill>
            </a:endParaRPr>
          </a:p>
          <a:p>
            <a:pPr lvl="0"/>
            <a:endParaRPr lang="fr-BE" dirty="0">
              <a:solidFill>
                <a:schemeClr val="tx2"/>
              </a:solidFill>
            </a:endParaRPr>
          </a:p>
          <a:p>
            <a:pPr lvl="0"/>
            <a:endParaRPr lang="fr-BE" dirty="0">
              <a:solidFill>
                <a:schemeClr val="tx2"/>
              </a:solidFill>
            </a:endParaRPr>
          </a:p>
          <a:p>
            <a:pPr lvl="0"/>
            <a:endParaRPr lang="fr-BE" dirty="0">
              <a:solidFill>
                <a:schemeClr val="tx2"/>
              </a:solidFill>
            </a:endParaRPr>
          </a:p>
          <a:p>
            <a:pPr lvl="0"/>
            <a:endParaRPr lang="fr-BE" dirty="0">
              <a:solidFill>
                <a:schemeClr val="tx2"/>
              </a:solidFill>
            </a:endParaRPr>
          </a:p>
          <a:p>
            <a:pPr lvl="0"/>
            <a:endParaRPr lang="fr-BE" dirty="0">
              <a:solidFill>
                <a:schemeClr val="tx2"/>
              </a:solidFill>
            </a:endParaRPr>
          </a:p>
          <a:p>
            <a:pPr lvl="0"/>
            <a:r>
              <a:rPr lang="fr-BE" dirty="0">
                <a:solidFill>
                  <a:schemeClr val="tx2"/>
                </a:solidFill>
              </a:rPr>
              <a:t> </a:t>
            </a:r>
          </a:p>
          <a:p>
            <a:pPr lvl="0" algn="ctr"/>
            <a:endParaRPr lang="fr-BE" dirty="0">
              <a:solidFill>
                <a:schemeClr val="tx2"/>
              </a:solidFill>
            </a:endParaRPr>
          </a:p>
          <a:p>
            <a:pPr lvl="0"/>
            <a:endParaRPr lang="fr-BE" dirty="0"/>
          </a:p>
          <a:p>
            <a:pPr lvl="0"/>
            <a:endParaRPr lang="fr-BE" dirty="0"/>
          </a:p>
          <a:p>
            <a:pPr lvl="0"/>
            <a:endParaRPr lang="fr-BE" dirty="0"/>
          </a:p>
          <a:p>
            <a:pPr lvl="0"/>
            <a:endParaRPr lang="fr-BE" dirty="0"/>
          </a:p>
          <a:p>
            <a:pPr lvl="0"/>
            <a:endParaRPr lang="fr-BE" dirty="0"/>
          </a:p>
          <a:p>
            <a:pPr lvl="0"/>
            <a:endParaRPr lang="fr-BE" dirty="0"/>
          </a:p>
          <a:p>
            <a:pPr algn="ctr"/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A52A7FE-91AB-52AD-4154-2FEC5227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3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2900" b="1" dirty="0" err="1">
                <a:latin typeface="Arial" pitchFamily="34" charset="0"/>
                <a:cs typeface="Arial" pitchFamily="34" charset="0"/>
              </a:rPr>
              <a:t>Conceptueel</a:t>
            </a:r>
            <a:r>
              <a:rPr lang="fr-FR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900" b="1" dirty="0" err="1">
                <a:latin typeface="Arial" pitchFamily="34" charset="0"/>
                <a:cs typeface="Arial" pitchFamily="34" charset="0"/>
              </a:rPr>
              <a:t>raamwerk</a:t>
            </a:r>
            <a:r>
              <a:rPr lang="fr-FR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900" b="1" dirty="0" err="1">
                <a:latin typeface="Arial" pitchFamily="34" charset="0"/>
                <a:cs typeface="Arial" pitchFamily="34" charset="0"/>
              </a:rPr>
              <a:t>voor</a:t>
            </a:r>
            <a:r>
              <a:rPr lang="fr-FR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900" b="1" dirty="0" err="1">
                <a:latin typeface="Arial" pitchFamily="34" charset="0"/>
                <a:cs typeface="Arial" pitchFamily="34" charset="0"/>
              </a:rPr>
              <a:t>eerstelijnspsychologische</a:t>
            </a:r>
            <a:r>
              <a:rPr lang="fr-FR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900" b="1" dirty="0" err="1">
                <a:latin typeface="Arial" pitchFamily="34" charset="0"/>
                <a:cs typeface="Arial" pitchFamily="34" charset="0"/>
              </a:rPr>
              <a:t>zorg</a:t>
            </a:r>
            <a:r>
              <a:rPr lang="fr-FR" sz="29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7455F2B3-5FD5-DDAD-0232-EE579B6D7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624173"/>
              </p:ext>
            </p:extLst>
          </p:nvPr>
        </p:nvGraphicFramePr>
        <p:xfrm>
          <a:off x="2032000" y="2377440"/>
          <a:ext cx="8128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F20C1B6-FC43-F8BE-2AA7-437C2742A50F}"/>
              </a:ext>
            </a:extLst>
          </p:cNvPr>
          <p:cNvSpPr/>
          <p:nvPr/>
        </p:nvSpPr>
        <p:spPr>
          <a:xfrm>
            <a:off x="1527023" y="1930400"/>
            <a:ext cx="7718577" cy="345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err="1">
                <a:solidFill>
                  <a:schemeClr val="tx2"/>
                </a:solidFill>
              </a:rPr>
              <a:t>Milde</a:t>
            </a:r>
            <a:r>
              <a:rPr lang="fr-BE" b="1" dirty="0">
                <a:solidFill>
                  <a:schemeClr val="tx2"/>
                </a:solidFill>
              </a:rPr>
              <a:t> symptomatologie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648733-6CBF-FAC2-807C-004D33014F2D}"/>
              </a:ext>
            </a:extLst>
          </p:cNvPr>
          <p:cNvSpPr/>
          <p:nvPr/>
        </p:nvSpPr>
        <p:spPr>
          <a:xfrm>
            <a:off x="1483360" y="3995420"/>
            <a:ext cx="1219200" cy="8788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err="1"/>
              <a:t>Vroege</a:t>
            </a:r>
            <a:r>
              <a:rPr lang="fr-BE" dirty="0"/>
              <a:t> </a:t>
            </a:r>
            <a:r>
              <a:rPr lang="fr-BE" dirty="0" err="1"/>
              <a:t>preventie</a:t>
            </a:r>
            <a:r>
              <a:rPr lang="fr-BE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274F5B-D36F-A852-D0F2-41B86F01C57D}"/>
              </a:ext>
            </a:extLst>
          </p:cNvPr>
          <p:cNvSpPr/>
          <p:nvPr/>
        </p:nvSpPr>
        <p:spPr>
          <a:xfrm>
            <a:off x="9479280" y="3995420"/>
            <a:ext cx="1219200" cy="8788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err="1"/>
              <a:t>Herval-preventie</a:t>
            </a:r>
            <a:r>
              <a:rPr lang="fr-BE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D5AE61-4893-13A7-1176-4C16B07E1599}"/>
              </a:ext>
            </a:extLst>
          </p:cNvPr>
          <p:cNvSpPr/>
          <p:nvPr/>
        </p:nvSpPr>
        <p:spPr>
          <a:xfrm>
            <a:off x="1553587" y="6395720"/>
            <a:ext cx="7762915" cy="396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err="1">
                <a:solidFill>
                  <a:schemeClr val="tx2"/>
                </a:solidFill>
              </a:rPr>
              <a:t>Matig-ernstige</a:t>
            </a:r>
            <a:r>
              <a:rPr lang="fr-BE" b="1" dirty="0">
                <a:solidFill>
                  <a:schemeClr val="tx2"/>
                </a:solidFill>
              </a:rPr>
              <a:t> symptomatologie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9FCAC7-7231-EF58-E3E8-BF99CAD86402}"/>
              </a:ext>
            </a:extLst>
          </p:cNvPr>
          <p:cNvSpPr/>
          <p:nvPr/>
        </p:nvSpPr>
        <p:spPr>
          <a:xfrm>
            <a:off x="1493520" y="2375908"/>
            <a:ext cx="2459016" cy="54725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Eerstelijnszorg</a:t>
            </a:r>
            <a:r>
              <a:rPr lang="fr-BE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0C536-B808-BD85-3315-63E16F9F6B32}"/>
              </a:ext>
            </a:extLst>
          </p:cNvPr>
          <p:cNvSpPr/>
          <p:nvPr/>
        </p:nvSpPr>
        <p:spPr>
          <a:xfrm>
            <a:off x="1553587" y="5795347"/>
            <a:ext cx="2475001" cy="5472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Gespecialiseerde</a:t>
            </a:r>
            <a:r>
              <a:rPr lang="fr-BE" dirty="0"/>
              <a:t> </a:t>
            </a:r>
            <a:r>
              <a:rPr lang="fr-BE" dirty="0" err="1"/>
              <a:t>zorg</a:t>
            </a:r>
            <a:endParaRPr lang="fr-BE" dirty="0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6772C246-ACAA-618C-E44B-B73D325F2306}"/>
              </a:ext>
            </a:extLst>
          </p:cNvPr>
          <p:cNvSpPr/>
          <p:nvPr/>
        </p:nvSpPr>
        <p:spPr>
          <a:xfrm rot="16200000">
            <a:off x="5985726" y="5080346"/>
            <a:ext cx="415120" cy="73379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283249-DFED-B0D0-FD96-106FE108980A}"/>
              </a:ext>
            </a:extLst>
          </p:cNvPr>
          <p:cNvSpPr/>
          <p:nvPr/>
        </p:nvSpPr>
        <p:spPr>
          <a:xfrm>
            <a:off x="1483360" y="2961164"/>
            <a:ext cx="2469176" cy="7300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Ingangspoort</a:t>
            </a:r>
            <a:r>
              <a:rPr lang="fr-BE" dirty="0"/>
              <a:t> 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F792D327-1792-3469-3627-0E32E333097B}"/>
              </a:ext>
            </a:extLst>
          </p:cNvPr>
          <p:cNvSpPr/>
          <p:nvPr/>
        </p:nvSpPr>
        <p:spPr>
          <a:xfrm>
            <a:off x="5727075" y="3580299"/>
            <a:ext cx="737850" cy="41512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FEC327-7CD1-AD69-B4FF-502DCB5FE274}"/>
              </a:ext>
            </a:extLst>
          </p:cNvPr>
          <p:cNvSpPr/>
          <p:nvPr/>
        </p:nvSpPr>
        <p:spPr>
          <a:xfrm>
            <a:off x="1559412" y="5041482"/>
            <a:ext cx="2469176" cy="7300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Ingangspoort</a:t>
            </a:r>
            <a:r>
              <a:rPr lang="fr-B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5F9A44-0127-AF37-9609-93AB1CA6AA89}"/>
              </a:ext>
            </a:extLst>
          </p:cNvPr>
          <p:cNvSpPr/>
          <p:nvPr/>
        </p:nvSpPr>
        <p:spPr>
          <a:xfrm>
            <a:off x="172720" y="1062242"/>
            <a:ext cx="11846559" cy="5066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Klinische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instrumenten</a:t>
            </a:r>
            <a:r>
              <a:rPr lang="fr-BE" dirty="0">
                <a:solidFill>
                  <a:schemeClr val="tx1"/>
                </a:solidFill>
              </a:rPr>
              <a:t> met </a:t>
            </a:r>
            <a:r>
              <a:rPr lang="fr-BE" dirty="0" err="1">
                <a:solidFill>
                  <a:schemeClr val="tx1"/>
                </a:solidFill>
              </a:rPr>
              <a:t>doelen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voor</a:t>
            </a:r>
            <a:r>
              <a:rPr lang="fr-BE" dirty="0">
                <a:solidFill>
                  <a:schemeClr val="tx1"/>
                </a:solidFill>
              </a:rPr>
              <a:t> de </a:t>
            </a:r>
            <a:r>
              <a:rPr lang="fr-BE" dirty="0" err="1">
                <a:solidFill>
                  <a:schemeClr val="tx1"/>
                </a:solidFill>
              </a:rPr>
              <a:t>patiënt</a:t>
            </a:r>
            <a:r>
              <a:rPr lang="fr-BE" dirty="0">
                <a:solidFill>
                  <a:schemeClr val="tx1"/>
                </a:solidFill>
              </a:rPr>
              <a:t> (en </a:t>
            </a:r>
            <a:r>
              <a:rPr lang="fr-BE" dirty="0" err="1">
                <a:solidFill>
                  <a:schemeClr val="tx1"/>
                </a:solidFill>
              </a:rPr>
              <a:t>dichtbij</a:t>
            </a:r>
            <a:r>
              <a:rPr lang="fr-BE" dirty="0">
                <a:solidFill>
                  <a:schemeClr val="tx1"/>
                </a:solidFill>
              </a:rPr>
              <a:t> de </a:t>
            </a:r>
            <a:r>
              <a:rPr lang="fr-BE" dirty="0" err="1">
                <a:solidFill>
                  <a:schemeClr val="tx1"/>
                </a:solidFill>
              </a:rPr>
              <a:t>patiënt</a:t>
            </a:r>
            <a:r>
              <a:rPr lang="fr-B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Flèche : courbe vers la droite 17">
            <a:extLst>
              <a:ext uri="{FF2B5EF4-FFF2-40B4-BE49-F238E27FC236}">
                <a16:creationId xmlns:a16="http://schemas.microsoft.com/office/drawing/2014/main" id="{F1061892-D31C-4859-F3E1-08D13BD68D8F}"/>
              </a:ext>
            </a:extLst>
          </p:cNvPr>
          <p:cNvSpPr/>
          <p:nvPr/>
        </p:nvSpPr>
        <p:spPr>
          <a:xfrm>
            <a:off x="399181" y="2041865"/>
            <a:ext cx="872725" cy="16071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825C30-70A3-0F06-1F71-D970BC369B33}"/>
              </a:ext>
            </a:extLst>
          </p:cNvPr>
          <p:cNvSpPr/>
          <p:nvPr/>
        </p:nvSpPr>
        <p:spPr>
          <a:xfrm>
            <a:off x="201552" y="3691187"/>
            <a:ext cx="1190367" cy="13094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err="1">
                <a:solidFill>
                  <a:schemeClr val="tx1"/>
                </a:solidFill>
              </a:rPr>
              <a:t>Andere</a:t>
            </a:r>
            <a:r>
              <a:rPr lang="fr-BE" sz="14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BE" sz="1400" dirty="0">
              <a:solidFill>
                <a:schemeClr val="tx1"/>
              </a:solidFill>
            </a:endParaRPr>
          </a:p>
          <a:p>
            <a:pPr algn="ctr"/>
            <a:r>
              <a:rPr lang="fr-BE" sz="1400" dirty="0" err="1">
                <a:solidFill>
                  <a:schemeClr val="tx1"/>
                </a:solidFill>
              </a:rPr>
              <a:t>Maatschappij</a:t>
            </a:r>
            <a:endParaRPr lang="fr-BE" sz="1400" dirty="0">
              <a:solidFill>
                <a:schemeClr val="tx1"/>
              </a:solidFill>
            </a:endParaRPr>
          </a:p>
          <a:p>
            <a:pPr algn="ctr"/>
            <a:endParaRPr lang="fr-BE" sz="1400" dirty="0">
              <a:solidFill>
                <a:schemeClr val="tx1"/>
              </a:solidFill>
            </a:endParaRPr>
          </a:p>
          <a:p>
            <a:pPr algn="ctr"/>
            <a:r>
              <a:rPr lang="fr-BE" sz="1400" dirty="0">
                <a:solidFill>
                  <a:schemeClr val="tx1"/>
                </a:solidFill>
              </a:rPr>
              <a:t>Stakeholders </a:t>
            </a:r>
            <a:r>
              <a:rPr lang="fr-BE" sz="1400" dirty="0" err="1">
                <a:solidFill>
                  <a:schemeClr val="tx1"/>
                </a:solidFill>
              </a:rPr>
              <a:t>eerste</a:t>
            </a:r>
            <a:r>
              <a:rPr lang="fr-BE" sz="1400" dirty="0">
                <a:solidFill>
                  <a:schemeClr val="tx1"/>
                </a:solidFill>
              </a:rPr>
              <a:t> </a:t>
            </a:r>
            <a:r>
              <a:rPr lang="fr-BE" sz="1400" dirty="0" err="1">
                <a:solidFill>
                  <a:schemeClr val="tx1"/>
                </a:solidFill>
              </a:rPr>
              <a:t>lijn</a:t>
            </a:r>
            <a:endParaRPr lang="fr-BE" sz="1400" dirty="0">
              <a:solidFill>
                <a:schemeClr val="tx1"/>
              </a:solidFill>
            </a:endParaRPr>
          </a:p>
        </p:txBody>
      </p:sp>
      <p:sp>
        <p:nvSpPr>
          <p:cNvPr id="23" name="Flèche : courbe vers la droite 22">
            <a:extLst>
              <a:ext uri="{FF2B5EF4-FFF2-40B4-BE49-F238E27FC236}">
                <a16:creationId xmlns:a16="http://schemas.microsoft.com/office/drawing/2014/main" id="{B6AEC331-C767-D9E6-FDB8-0A02E332EADF}"/>
              </a:ext>
            </a:extLst>
          </p:cNvPr>
          <p:cNvSpPr/>
          <p:nvPr/>
        </p:nvSpPr>
        <p:spPr>
          <a:xfrm rot="11041789" flipH="1">
            <a:off x="279419" y="5059971"/>
            <a:ext cx="984092" cy="17310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4" name="Flèche : courbe vers le haut 23">
            <a:extLst>
              <a:ext uri="{FF2B5EF4-FFF2-40B4-BE49-F238E27FC236}">
                <a16:creationId xmlns:a16="http://schemas.microsoft.com/office/drawing/2014/main" id="{6DC69B80-8FDB-1363-BB2C-19A274C3062C}"/>
              </a:ext>
            </a:extLst>
          </p:cNvPr>
          <p:cNvSpPr/>
          <p:nvPr/>
        </p:nvSpPr>
        <p:spPr>
          <a:xfrm rot="16200000">
            <a:off x="11076421" y="3683744"/>
            <a:ext cx="2992767" cy="1182754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5891619D-23B3-99BF-1CB1-D1F2779EB647}"/>
              </a:ext>
            </a:extLst>
          </p:cNvPr>
          <p:cNvSpPr/>
          <p:nvPr/>
        </p:nvSpPr>
        <p:spPr>
          <a:xfrm>
            <a:off x="8357984" y="5372863"/>
            <a:ext cx="1160091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lèche : gauche 25">
            <a:extLst>
              <a:ext uri="{FF2B5EF4-FFF2-40B4-BE49-F238E27FC236}">
                <a16:creationId xmlns:a16="http://schemas.microsoft.com/office/drawing/2014/main" id="{1FF29565-326B-AC87-BFE3-B2536D071D21}"/>
              </a:ext>
            </a:extLst>
          </p:cNvPr>
          <p:cNvSpPr/>
          <p:nvPr/>
        </p:nvSpPr>
        <p:spPr>
          <a:xfrm rot="19291277">
            <a:off x="5652469" y="4276582"/>
            <a:ext cx="978408" cy="3317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??????</a:t>
            </a:r>
          </a:p>
        </p:txBody>
      </p:sp>
    </p:spTree>
    <p:extLst>
      <p:ext uri="{BB962C8B-B14F-4D97-AF65-F5344CB8AC3E}">
        <p14:creationId xmlns:p14="http://schemas.microsoft.com/office/powerpoint/2010/main" val="1055030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62D7C-E99A-4516-BC35-DB8AE32C8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8BD829-04B3-40F2-B928-57686C52F236}"/>
              </a:ext>
            </a:extLst>
          </p:cNvPr>
          <p:cNvSpPr txBox="1">
            <a:spLocks/>
          </p:cNvSpPr>
          <p:nvPr/>
        </p:nvSpPr>
        <p:spPr>
          <a:xfrm>
            <a:off x="-395654" y="772287"/>
            <a:ext cx="12499729" cy="561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2900" b="1" dirty="0">
                <a:latin typeface="Arial" pitchFamily="34" charset="0"/>
                <a:ea typeface="+mj-ea"/>
                <a:cs typeface="Arial" pitchFamily="34" charset="0"/>
              </a:rPr>
              <a:t>Aanbevelingen MICRONIVEAU</a:t>
            </a:r>
          </a:p>
          <a:p>
            <a:pPr marL="0" indent="0" algn="ctr">
              <a:buNone/>
            </a:pPr>
            <a:endParaRPr lang="nl-BE" sz="29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lvl="1"/>
            <a:r>
              <a:rPr lang="nl-BE" dirty="0"/>
              <a:t>Brede doelgroep, dus </a:t>
            </a:r>
            <a:r>
              <a:rPr lang="nl-BE" b="1" dirty="0">
                <a:solidFill>
                  <a:srgbClr val="FF0000"/>
                </a:solidFill>
              </a:rPr>
              <a:t>onderscheid ELP / GPZ niet opgeven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dirty="0"/>
              <a:t>Brede doelgroep, dus </a:t>
            </a:r>
            <a:r>
              <a:rPr lang="nl-BE" b="1" dirty="0">
                <a:solidFill>
                  <a:srgbClr val="FF0000"/>
                </a:solidFill>
              </a:rPr>
              <a:t>noodzaak van klinische tools (focus: wat heeft </a:t>
            </a:r>
            <a:r>
              <a:rPr lang="nl-BE" b="1" dirty="0" err="1">
                <a:solidFill>
                  <a:srgbClr val="FF0000"/>
                </a:solidFill>
              </a:rPr>
              <a:t>pt</a:t>
            </a:r>
            <a:r>
              <a:rPr lang="nl-BE" b="1" dirty="0">
                <a:solidFill>
                  <a:srgbClr val="FF0000"/>
                </a:solidFill>
              </a:rPr>
              <a:t> nodig?)</a:t>
            </a:r>
          </a:p>
          <a:p>
            <a:pPr lvl="2"/>
            <a:r>
              <a:rPr lang="nl-BE" dirty="0" err="1"/>
              <a:t>Indicatiestellend</a:t>
            </a:r>
            <a:r>
              <a:rPr lang="nl-BE" dirty="0"/>
              <a:t>: geeft richting aan behandeltraject </a:t>
            </a:r>
            <a:r>
              <a:rPr lang="nl-BE" dirty="0" err="1"/>
              <a:t>obv</a:t>
            </a:r>
            <a:r>
              <a:rPr lang="nl-BE" dirty="0"/>
              <a:t> symptomatologie, </a:t>
            </a:r>
            <a:r>
              <a:rPr lang="nl-BE" dirty="0" err="1"/>
              <a:t>QoL</a:t>
            </a:r>
            <a:r>
              <a:rPr lang="nl-BE" dirty="0"/>
              <a:t>, veerkracht, </a:t>
            </a:r>
            <a:r>
              <a:rPr lang="nl-BE" dirty="0" err="1"/>
              <a:t>PROMs</a:t>
            </a:r>
            <a:r>
              <a:rPr lang="nl-BE" dirty="0"/>
              <a:t>/</a:t>
            </a:r>
            <a:r>
              <a:rPr lang="nl-BE" dirty="0" err="1"/>
              <a:t>PREMs</a:t>
            </a:r>
            <a:endParaRPr lang="nl-BE" dirty="0"/>
          </a:p>
          <a:p>
            <a:pPr lvl="2"/>
            <a:r>
              <a:rPr lang="nl-BE" dirty="0" err="1"/>
              <a:t>Personalized</a:t>
            </a:r>
            <a:r>
              <a:rPr lang="nl-BE" dirty="0"/>
              <a:t> tool met hoge </a:t>
            </a:r>
            <a:r>
              <a:rPr lang="nl-BE" dirty="0" err="1"/>
              <a:t>predictieve</a:t>
            </a:r>
            <a:r>
              <a:rPr lang="nl-BE" dirty="0"/>
              <a:t> validiteit en beperkt aantal items</a:t>
            </a:r>
          </a:p>
          <a:p>
            <a:pPr lvl="2"/>
            <a:r>
              <a:rPr lang="nl-BE" dirty="0"/>
              <a:t>Datacollectie- en monitoring creëert “maatschappelijk dividend” </a:t>
            </a:r>
            <a:r>
              <a:rPr lang="nl-BE" dirty="0" err="1"/>
              <a:t>mbt</a:t>
            </a:r>
            <a:r>
              <a:rPr lang="nl-BE" dirty="0"/>
              <a:t> ELP &amp; GPZ (</a:t>
            </a:r>
            <a:r>
              <a:rPr lang="nl-BE" dirty="0" err="1"/>
              <a:t>value-based</a:t>
            </a:r>
            <a:r>
              <a:rPr lang="nl-BE" dirty="0"/>
              <a:t> gezichtspunt)</a:t>
            </a:r>
          </a:p>
          <a:p>
            <a:pPr marL="914400" lvl="2" indent="0">
              <a:buNone/>
            </a:pPr>
            <a:endParaRPr lang="nl-BE" dirty="0"/>
          </a:p>
          <a:p>
            <a:pPr lvl="1"/>
            <a:r>
              <a:rPr lang="nl-BE" b="1" dirty="0">
                <a:solidFill>
                  <a:srgbClr val="FF0000"/>
                </a:solidFill>
              </a:rPr>
              <a:t>Continuüm van interventies </a:t>
            </a:r>
          </a:p>
          <a:p>
            <a:pPr lvl="2"/>
            <a:r>
              <a:rPr lang="nl-BE" dirty="0"/>
              <a:t>Online interventies en zelfhulp als essentieel onderdeel in </a:t>
            </a:r>
            <a:r>
              <a:rPr lang="nl-BE" dirty="0" err="1"/>
              <a:t>vroegdetectie</a:t>
            </a:r>
            <a:r>
              <a:rPr lang="nl-BE" dirty="0"/>
              <a:t> en -interventie</a:t>
            </a:r>
          </a:p>
          <a:p>
            <a:pPr lvl="2"/>
            <a:r>
              <a:rPr lang="nl-BE" dirty="0"/>
              <a:t>Laagdrempelig, als toevoeging op ‘reguliere’ vindplaatsen</a:t>
            </a:r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3FE12-8B0A-EB4C-3458-932C48166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423"/>
            <a:ext cx="1073020" cy="7585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3818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8BD829-04B3-40F2-B928-57686C52F236}"/>
              </a:ext>
            </a:extLst>
          </p:cNvPr>
          <p:cNvSpPr txBox="1">
            <a:spLocks/>
          </p:cNvSpPr>
          <p:nvPr/>
        </p:nvSpPr>
        <p:spPr>
          <a:xfrm>
            <a:off x="-228600" y="711932"/>
            <a:ext cx="12420600" cy="614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2900" b="1" dirty="0">
                <a:latin typeface="Arial" pitchFamily="34" charset="0"/>
                <a:ea typeface="+mj-ea"/>
                <a:cs typeface="Arial" pitchFamily="34" charset="0"/>
              </a:rPr>
              <a:t>Aanbevelingen MESONIVEAU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lvl="1"/>
            <a:r>
              <a:rPr lang="nl-BE" b="1" dirty="0">
                <a:solidFill>
                  <a:srgbClr val="FF0000"/>
                </a:solidFill>
              </a:rPr>
              <a:t>Opleiding en vorming </a:t>
            </a:r>
            <a:r>
              <a:rPr lang="nl-BE" dirty="0"/>
              <a:t>van klinisch psychologen &amp; -orthopedagogen</a:t>
            </a:r>
          </a:p>
          <a:p>
            <a:pPr lvl="2"/>
            <a:r>
              <a:rPr lang="nl-BE" dirty="0"/>
              <a:t>Onderscheid  tussen type behandeling en doelpubliek</a:t>
            </a:r>
          </a:p>
          <a:p>
            <a:pPr lvl="2"/>
            <a:r>
              <a:rPr lang="nl-BE" dirty="0"/>
              <a:t>Toeleiding en gebruik van instrumenten</a:t>
            </a:r>
          </a:p>
          <a:p>
            <a:pPr lvl="2"/>
            <a:r>
              <a:rPr lang="nl-BE" dirty="0"/>
              <a:t>Groepsinterventies, eerstelijnspsychologische zorg, vindplaatsgericht en –multidisciplinair werken </a:t>
            </a:r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1"/>
            <a:r>
              <a:rPr lang="nl-BE" dirty="0"/>
              <a:t>Hefbomen om </a:t>
            </a:r>
            <a:r>
              <a:rPr lang="nl-BE" b="1" dirty="0">
                <a:solidFill>
                  <a:srgbClr val="FF0000"/>
                </a:solidFill>
              </a:rPr>
              <a:t>samenwerking binnen netwerken</a:t>
            </a:r>
            <a:r>
              <a:rPr lang="nl-BE" dirty="0"/>
              <a:t> te stimuleren  </a:t>
            </a:r>
          </a:p>
          <a:p>
            <a:pPr lvl="2"/>
            <a:r>
              <a:rPr lang="nl-BE" dirty="0"/>
              <a:t>Meer werken op vindplaatsen </a:t>
            </a:r>
          </a:p>
          <a:p>
            <a:pPr lvl="2"/>
            <a:r>
              <a:rPr lang="nl-BE" dirty="0"/>
              <a:t>Meer inzicht in mogelijkheden van behandeling binnen eigen netwerk</a:t>
            </a:r>
          </a:p>
          <a:p>
            <a:pPr lvl="2"/>
            <a:r>
              <a:rPr lang="nl-BE" dirty="0"/>
              <a:t>Mogelijkheden tot uitwisseling van best </a:t>
            </a:r>
            <a:r>
              <a:rPr lang="nl-BE" dirty="0" err="1"/>
              <a:t>practices</a:t>
            </a:r>
            <a:r>
              <a:rPr lang="nl-BE" dirty="0"/>
              <a:t> en goede communicatie</a:t>
            </a:r>
          </a:p>
          <a:p>
            <a:pPr lvl="2"/>
            <a:r>
              <a:rPr lang="nl-BE" dirty="0"/>
              <a:t>Articuleren van een alternatief voor het functioneel bilan </a:t>
            </a:r>
          </a:p>
          <a:p>
            <a:pPr lvl="2"/>
            <a:r>
              <a:rPr lang="nl-BE" dirty="0"/>
              <a:t>  inzake optimale communicatie met de patiënt</a:t>
            </a:r>
          </a:p>
          <a:p>
            <a:pPr lvl="2"/>
            <a:r>
              <a:rPr lang="nl-BE" dirty="0"/>
              <a:t> </a:t>
            </a:r>
          </a:p>
          <a:p>
            <a:pPr lvl="2"/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54810-CAC7-36E1-A3ED-9AA1F6E85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423"/>
            <a:ext cx="1073020" cy="7585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D8F1AFB-2C79-8DA6-B6BB-310D590026D1}"/>
              </a:ext>
            </a:extLst>
          </p:cNvPr>
          <p:cNvSpPr txBox="1"/>
          <p:nvPr/>
        </p:nvSpPr>
        <p:spPr>
          <a:xfrm>
            <a:off x="8976946" y="5401493"/>
            <a:ext cx="27230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200" b="1" dirty="0"/>
              <a:t>Geïntegreerde </a:t>
            </a:r>
          </a:p>
          <a:p>
            <a:pPr algn="ctr"/>
            <a:r>
              <a:rPr lang="nl-BE" sz="3200" b="1" dirty="0"/>
              <a:t>zorgmodellen</a:t>
            </a:r>
          </a:p>
        </p:txBody>
      </p:sp>
      <p:sp>
        <p:nvSpPr>
          <p:cNvPr id="8" name="Boog 7">
            <a:extLst>
              <a:ext uri="{FF2B5EF4-FFF2-40B4-BE49-F238E27FC236}">
                <a16:creationId xmlns:a16="http://schemas.microsoft.com/office/drawing/2014/main" id="{6B5079F8-855D-97C3-6832-606AF5878CEC}"/>
              </a:ext>
            </a:extLst>
          </p:cNvPr>
          <p:cNvSpPr/>
          <p:nvPr/>
        </p:nvSpPr>
        <p:spPr>
          <a:xfrm rot="5094786">
            <a:off x="5835162" y="1977461"/>
            <a:ext cx="2567354" cy="56710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4825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10442-FF75-4197-AA51-03EC51A4A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8762" y="601480"/>
            <a:ext cx="12540761" cy="58772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900" b="1" dirty="0">
                <a:latin typeface="Arial" pitchFamily="34" charset="0"/>
                <a:ea typeface="+mj-ea"/>
                <a:cs typeface="Arial" pitchFamily="34" charset="0"/>
              </a:rPr>
              <a:t>Aanbevelingen MACRONIVEAU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  <a:p>
            <a:pPr lvl="1"/>
            <a:r>
              <a:rPr lang="nl-BE" b="1" dirty="0">
                <a:solidFill>
                  <a:srgbClr val="FF0000"/>
                </a:solidFill>
              </a:rPr>
              <a:t>Populatiemanagement-tool</a:t>
            </a:r>
          </a:p>
          <a:p>
            <a:pPr lvl="2"/>
            <a:r>
              <a:rPr lang="nl-BE" dirty="0"/>
              <a:t>Nood aan populatiegegevens rond voorkomen van psychische stoornissen en zorggebruik</a:t>
            </a:r>
          </a:p>
          <a:p>
            <a:pPr lvl="2"/>
            <a:r>
              <a:rPr lang="nl-BE" dirty="0"/>
              <a:t>Nood aan kennis van zorgtrajecten binnen een netwerk met verschillende stakeholders </a:t>
            </a:r>
          </a:p>
          <a:p>
            <a:pPr lvl="2"/>
            <a:r>
              <a:rPr lang="nl-BE" dirty="0"/>
              <a:t>In de allocatie van middelen dient rekening te worden gehouden met kwetsbare groepen</a:t>
            </a:r>
          </a:p>
          <a:p>
            <a:pPr lvl="2"/>
            <a:endParaRPr lang="nl-BE" dirty="0"/>
          </a:p>
          <a:p>
            <a:pPr lvl="1"/>
            <a:r>
              <a:rPr lang="nl-BE" b="1" dirty="0">
                <a:solidFill>
                  <a:srgbClr val="FF0000"/>
                </a:solidFill>
              </a:rPr>
              <a:t>Ontwikkeling van een ELP-monitor</a:t>
            </a:r>
            <a:r>
              <a:rPr lang="nl-BE" dirty="0"/>
              <a:t> (analogie van HIC-monitor)</a:t>
            </a:r>
          </a:p>
          <a:p>
            <a:pPr lvl="2"/>
            <a:r>
              <a:rPr lang="nl-BE" dirty="0"/>
              <a:t>Standaarden in </a:t>
            </a:r>
            <a:r>
              <a:rPr lang="nl-BE" u="sng" dirty="0"/>
              <a:t>implementatietrajecten</a:t>
            </a:r>
            <a:r>
              <a:rPr lang="nl-BE" dirty="0"/>
              <a:t> van ELP </a:t>
            </a:r>
          </a:p>
          <a:p>
            <a:pPr lvl="2"/>
            <a:r>
              <a:rPr lang="nl-BE" dirty="0"/>
              <a:t>Standaarden in </a:t>
            </a:r>
            <a:r>
              <a:rPr lang="nl-BE" u="sng" dirty="0"/>
              <a:t>klinische zorg</a:t>
            </a:r>
            <a:r>
              <a:rPr lang="nl-BE" dirty="0"/>
              <a:t> (</a:t>
            </a:r>
            <a:r>
              <a:rPr lang="nl-BE" dirty="0" err="1"/>
              <a:t>good</a:t>
            </a:r>
            <a:r>
              <a:rPr lang="nl-BE" dirty="0"/>
              <a:t> </a:t>
            </a:r>
            <a:r>
              <a:rPr lang="nl-BE" dirty="0" err="1"/>
              <a:t>practices</a:t>
            </a:r>
            <a:r>
              <a:rPr lang="nl-BE" dirty="0"/>
              <a:t> &amp; </a:t>
            </a:r>
            <a:r>
              <a:rPr lang="nl-BE" dirty="0" err="1"/>
              <a:t>evidence-based</a:t>
            </a:r>
            <a:r>
              <a:rPr lang="nl-BE" dirty="0"/>
              <a:t> behandelingen) en </a:t>
            </a:r>
            <a:r>
              <a:rPr lang="nl-BE" u="sng" dirty="0" err="1"/>
              <a:t>outcomes</a:t>
            </a:r>
            <a:r>
              <a:rPr lang="nl-BE" dirty="0"/>
              <a:t> </a:t>
            </a:r>
          </a:p>
          <a:p>
            <a:pPr lvl="2"/>
            <a:r>
              <a:rPr lang="nl-BE" dirty="0"/>
              <a:t>Standaarden in </a:t>
            </a:r>
            <a:r>
              <a:rPr lang="nl-BE" u="sng" dirty="0"/>
              <a:t>samenwerkingsverbanden binnen netwerken</a:t>
            </a:r>
          </a:p>
          <a:p>
            <a:pPr lvl="2"/>
            <a:r>
              <a:rPr lang="nl-BE" dirty="0"/>
              <a:t>Standaarden in </a:t>
            </a:r>
            <a:r>
              <a:rPr lang="nl-BE" u="sng" dirty="0"/>
              <a:t>allocatie van middelen</a:t>
            </a:r>
            <a:r>
              <a:rPr lang="nl-BE" dirty="0"/>
              <a:t> + </a:t>
            </a:r>
            <a:r>
              <a:rPr lang="nl-BE" u="sng" dirty="0" err="1"/>
              <a:t>inequalities</a:t>
            </a:r>
            <a:r>
              <a:rPr lang="nl-BE" dirty="0"/>
              <a:t> </a:t>
            </a:r>
          </a:p>
          <a:p>
            <a:pPr marL="914400" lvl="2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B49C1C4-D1A3-6861-CC6E-9F3470969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423"/>
            <a:ext cx="1073020" cy="7585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C2463BB-22DA-FD35-4EC5-472D9E810F23}"/>
              </a:ext>
            </a:extLst>
          </p:cNvPr>
          <p:cNvSpPr txBox="1"/>
          <p:nvPr/>
        </p:nvSpPr>
        <p:spPr>
          <a:xfrm>
            <a:off x="8768206" y="5401493"/>
            <a:ext cx="3140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200" b="1" dirty="0"/>
              <a:t>Standards of care</a:t>
            </a:r>
          </a:p>
        </p:txBody>
      </p:sp>
      <p:sp>
        <p:nvSpPr>
          <p:cNvPr id="8" name="Boog 7">
            <a:extLst>
              <a:ext uri="{FF2B5EF4-FFF2-40B4-BE49-F238E27FC236}">
                <a16:creationId xmlns:a16="http://schemas.microsoft.com/office/drawing/2014/main" id="{E1A52487-75ED-A052-9788-AF3D9DFF3AFF}"/>
              </a:ext>
            </a:extLst>
          </p:cNvPr>
          <p:cNvSpPr/>
          <p:nvPr/>
        </p:nvSpPr>
        <p:spPr>
          <a:xfrm rot="5094786">
            <a:off x="5624146" y="1780513"/>
            <a:ext cx="2567354" cy="56710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784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0A8DE6A-4471-6B6E-1894-761BA91C3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1" b="11871"/>
          <a:stretch/>
        </p:blipFill>
        <p:spPr>
          <a:xfrm>
            <a:off x="19856" y="1324948"/>
            <a:ext cx="7457338" cy="3909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C0F19-FC86-433E-A464-EC4E4C4DD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992" y="1324948"/>
            <a:ext cx="4636008" cy="4551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600" b="1" dirty="0">
                <a:solidFill>
                  <a:srgbClr val="FFFFFF"/>
                </a:solidFill>
              </a:rPr>
              <a:t>Wie wordt behandeld en werkt het?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FFFFFF"/>
                </a:solidFill>
              </a:rPr>
              <a:t>Klinisch profiel van de patiënt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FFFFFF"/>
                </a:solidFill>
              </a:rPr>
              <a:t>Toeleiding, behandeling &amp; nazorg</a:t>
            </a:r>
          </a:p>
          <a:p>
            <a:pPr marL="0" indent="0">
              <a:buNone/>
            </a:pPr>
            <a:endParaRPr lang="nl-BE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BE" sz="1600" b="1" dirty="0">
                <a:solidFill>
                  <a:srgbClr val="FFFFFF"/>
                </a:solidFill>
              </a:rPr>
              <a:t>Waar heeft ELP een plek binnen de organisatie van de zorg?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FFFFFF"/>
                </a:solidFill>
              </a:rPr>
              <a:t>Plaats en functie van de conventie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FFFFFF"/>
                </a:solidFill>
              </a:rPr>
              <a:t>Goede praktijken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FFFFFF"/>
                </a:solidFill>
              </a:rPr>
              <a:t>Screeningstool ter ondersteuning van ELP</a:t>
            </a:r>
          </a:p>
          <a:p>
            <a:pPr marL="0" indent="0">
              <a:buNone/>
            </a:pPr>
            <a:endParaRPr lang="nl-BE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BE" sz="1600" b="1" dirty="0">
                <a:solidFill>
                  <a:srgbClr val="FFFFFF"/>
                </a:solidFill>
              </a:rPr>
              <a:t>Aanbevelingen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16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29541-E619-40B4-8DC2-2EF9A706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BA6081E-D861-4AF7-85FD-CAAC0D67B856}" type="slidenum">
              <a:rPr lang="nl-BE" sz="9500">
                <a:solidFill>
                  <a:srgbClr val="FFFFFF">
                    <a:alpha val="25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nl-BE" sz="9500">
              <a:solidFill>
                <a:srgbClr val="FFFFFF">
                  <a:alpha val="25000"/>
                </a:srgbClr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BC04C13-EBF8-5430-6F10-AD24C63F6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423"/>
            <a:ext cx="1073020" cy="7585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0292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23020-60AB-4C65-8222-7FF80DAD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900" b="1" dirty="0">
                <a:latin typeface="Arial" pitchFamily="34" charset="0"/>
                <a:cs typeface="Arial" pitchFamily="34" charset="0"/>
              </a:rPr>
              <a:t>Welke klinische profielen worden behandeld in de ELP-conventie? </a:t>
            </a:r>
            <a:endParaRPr lang="en-US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62D7C-E99A-4516-BC35-DB8AE32C8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2333109"/>
            <a:ext cx="10927672" cy="4351338"/>
          </a:xfrm>
        </p:spPr>
        <p:txBody>
          <a:bodyPr/>
          <a:lstStyle/>
          <a:p>
            <a:r>
              <a:rPr lang="nl-BE" b="1" dirty="0"/>
              <a:t>Wie wordt behandeld binnen de conventie?</a:t>
            </a:r>
          </a:p>
          <a:p>
            <a:pPr marL="457200" lvl="1" indent="0">
              <a:buNone/>
            </a:pPr>
            <a:r>
              <a:rPr lang="nl-BE" i="1" dirty="0"/>
              <a:t>+ voor wie is de conventie helpend?</a:t>
            </a:r>
          </a:p>
          <a:p>
            <a:r>
              <a:rPr lang="nl-BE" b="1" dirty="0"/>
              <a:t>Hoe wordt de patiënt </a:t>
            </a:r>
            <a:r>
              <a:rPr lang="nl-BE" b="1" dirty="0" err="1"/>
              <a:t>toegeleid</a:t>
            </a:r>
            <a:r>
              <a:rPr lang="nl-BE" b="1" dirty="0"/>
              <a:t>?</a:t>
            </a:r>
          </a:p>
          <a:p>
            <a:pPr marL="457200" lvl="1" indent="0">
              <a:buNone/>
            </a:pPr>
            <a:r>
              <a:rPr lang="nl-BE" i="1" dirty="0"/>
              <a:t>+ waar wordt de patiënt behandeld binnen &amp; na de conventie? </a:t>
            </a:r>
          </a:p>
          <a:p>
            <a:endParaRPr lang="nl-BE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FD0D-5A81-42D8-A648-EA3144351DAE}"/>
              </a:ext>
            </a:extLst>
          </p:cNvPr>
          <p:cNvSpPr txBox="1"/>
          <p:nvPr/>
        </p:nvSpPr>
        <p:spPr>
          <a:xfrm>
            <a:off x="1724950" y="4583743"/>
            <a:ext cx="1132790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000" b="1" dirty="0"/>
              <a:t>Methodologie</a:t>
            </a:r>
            <a:r>
              <a:rPr lang="nl-BE" sz="20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Online bevraging na start behandeling en na 3, 6 &amp; 12 maanden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Psychische stoornissen, suïcidaliteit, </a:t>
            </a:r>
            <a:r>
              <a:rPr lang="nl-BE" sz="2000" dirty="0" err="1"/>
              <a:t>QoL</a:t>
            </a:r>
            <a:r>
              <a:rPr lang="nl-BE" sz="2000" dirty="0"/>
              <a:t>, </a:t>
            </a:r>
            <a:r>
              <a:rPr lang="nl-BE" sz="2000" dirty="0" err="1"/>
              <a:t>Work</a:t>
            </a:r>
            <a:r>
              <a:rPr lang="nl-BE" sz="2000" dirty="0"/>
              <a:t> </a:t>
            </a:r>
            <a:r>
              <a:rPr lang="nl-BE" sz="2000" dirty="0" err="1"/>
              <a:t>Loss</a:t>
            </a:r>
            <a:r>
              <a:rPr lang="nl-BE" sz="2000" dirty="0"/>
              <a:t> Days, veerkracht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2800 patiënten</a:t>
            </a:r>
            <a:endParaRPr lang="en-US" sz="20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E92722E-5F55-A136-5A0A-94E31605F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423"/>
            <a:ext cx="1073020" cy="7585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400BE7E-BD12-9381-6F56-0298FE00770C}"/>
              </a:ext>
            </a:extLst>
          </p:cNvPr>
          <p:cNvSpPr/>
          <p:nvPr/>
        </p:nvSpPr>
        <p:spPr>
          <a:xfrm>
            <a:off x="722671" y="365125"/>
            <a:ext cx="10795819" cy="1325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129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CE56-2FCD-4C3F-BC57-52BB6013A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9691"/>
          </a:xfrm>
        </p:spPr>
        <p:txBody>
          <a:bodyPr>
            <a:noAutofit/>
          </a:bodyPr>
          <a:lstStyle/>
          <a:p>
            <a:pPr algn="ctr"/>
            <a:r>
              <a:rPr lang="nl-BE" sz="2900" b="1" dirty="0">
                <a:latin typeface="Arial" pitchFamily="34" charset="0"/>
                <a:cs typeface="Arial" pitchFamily="34" charset="0"/>
              </a:rPr>
              <a:t>Wie wordt behandeld binnen de conventie?</a:t>
            </a:r>
            <a:br>
              <a:rPr lang="nl-BE" sz="2900" b="1" dirty="0">
                <a:latin typeface="Arial" pitchFamily="34" charset="0"/>
                <a:cs typeface="Arial" pitchFamily="34" charset="0"/>
              </a:rPr>
            </a:br>
            <a:r>
              <a:rPr lang="nl-BE" sz="2900" dirty="0">
                <a:latin typeface="Arial" pitchFamily="34" charset="0"/>
                <a:cs typeface="Arial" pitchFamily="34" charset="0"/>
              </a:rPr>
              <a:t>(N~147K </a:t>
            </a:r>
            <a:r>
              <a:rPr lang="nl-BE" sz="2900" dirty="0" err="1">
                <a:latin typeface="Arial" pitchFamily="34" charset="0"/>
                <a:cs typeface="Arial" pitchFamily="34" charset="0"/>
              </a:rPr>
              <a:t>ptn</a:t>
            </a:r>
            <a:r>
              <a:rPr lang="nl-BE" sz="2900" dirty="0">
                <a:latin typeface="Arial" pitchFamily="34" charset="0"/>
                <a:cs typeface="Arial" pitchFamily="34" charset="0"/>
              </a:rPr>
              <a:t>, met 850K sessies, mrt 2022-mrt 2023)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BE3B4-5C4D-747D-1D19-8E2D0F88D622}"/>
              </a:ext>
            </a:extLst>
          </p:cNvPr>
          <p:cNvSpPr txBox="1">
            <a:spLocks/>
          </p:cNvSpPr>
          <p:nvPr/>
        </p:nvSpPr>
        <p:spPr>
          <a:xfrm>
            <a:off x="1705058" y="2039962"/>
            <a:ext cx="95068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dirty="0"/>
              <a:t>Common </a:t>
            </a:r>
            <a:r>
              <a:rPr lang="nl-BE" b="1" dirty="0" err="1"/>
              <a:t>mental</a:t>
            </a:r>
            <a:r>
              <a:rPr lang="nl-BE" b="1" dirty="0"/>
              <a:t> disorders; duurtijd ~10y</a:t>
            </a:r>
          </a:p>
          <a:p>
            <a:pPr lvl="1"/>
            <a:r>
              <a:rPr lang="nl-BE" dirty="0"/>
              <a:t>Angst / depressie / </a:t>
            </a:r>
            <a:r>
              <a:rPr lang="nl-BE" dirty="0" err="1"/>
              <a:t>externaliserende</a:t>
            </a:r>
            <a:r>
              <a:rPr lang="nl-BE" dirty="0"/>
              <a:t> stoornissen</a:t>
            </a:r>
          </a:p>
          <a:p>
            <a:pPr lvl="1"/>
            <a:r>
              <a:rPr lang="nl-BE" dirty="0"/>
              <a:t>&gt;50% zijn ernstig </a:t>
            </a:r>
          </a:p>
          <a:p>
            <a:r>
              <a:rPr lang="nl-BE" b="1" dirty="0"/>
              <a:t>3/10 kwetsbare groep </a:t>
            </a:r>
            <a:r>
              <a:rPr lang="nl-BE" dirty="0"/>
              <a:t>(geen opleiding, economisch kwetsbaar, alleenstaande ouders, werkloosheid,…)</a:t>
            </a:r>
          </a:p>
          <a:p>
            <a:endParaRPr lang="nl-BE" dirty="0"/>
          </a:p>
          <a:p>
            <a:endParaRPr lang="nl-BE" b="1" dirty="0"/>
          </a:p>
          <a:p>
            <a:r>
              <a:rPr lang="nl-BE" b="1" dirty="0"/>
              <a:t>8% heeft probleem dat laatste jaar is ontstaan</a:t>
            </a:r>
          </a:p>
          <a:p>
            <a:r>
              <a:rPr lang="nl-BE" b="1" dirty="0"/>
              <a:t>30% heeft geen psychische stoornis</a:t>
            </a:r>
            <a:endParaRPr lang="nl-BE" dirty="0"/>
          </a:p>
          <a:p>
            <a:endParaRPr lang="en-US" dirty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3BA683E0-7A19-7CB1-85C6-EF8ECF8C50B3}"/>
              </a:ext>
            </a:extLst>
          </p:cNvPr>
          <p:cNvSpPr/>
          <p:nvPr/>
        </p:nvSpPr>
        <p:spPr>
          <a:xfrm>
            <a:off x="1322364" y="1882066"/>
            <a:ext cx="9889588" cy="277785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EAD026C-E981-267F-CD79-853A0E78EA15}"/>
              </a:ext>
            </a:extLst>
          </p:cNvPr>
          <p:cNvSpPr/>
          <p:nvPr/>
        </p:nvSpPr>
        <p:spPr>
          <a:xfrm>
            <a:off x="1322363" y="5098930"/>
            <a:ext cx="9889588" cy="129237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F24CC21A-9BBA-AC12-0EB1-CFFFBD7E6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423"/>
            <a:ext cx="1073020" cy="7585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6679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C0C70-C164-4653-98D1-ECA788FA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6908800" cy="4802187"/>
          </a:xfrm>
        </p:spPr>
        <p:txBody>
          <a:bodyPr>
            <a:normAutofit/>
          </a:bodyPr>
          <a:lstStyle/>
          <a:p>
            <a:r>
              <a:rPr lang="nl-BE" b="1" dirty="0"/>
              <a:t>½ heeft voorgeschiedenis</a:t>
            </a:r>
          </a:p>
          <a:p>
            <a:pPr lvl="1"/>
            <a:r>
              <a:rPr lang="nl-BE" sz="2000" dirty="0"/>
              <a:t>4/10 eerste behandeling ooit</a:t>
            </a:r>
          </a:p>
          <a:p>
            <a:pPr lvl="1"/>
            <a:r>
              <a:rPr lang="nl-BE" sz="2000" dirty="0"/>
              <a:t>1/3 al behandeld in het jaar vóór ELP</a:t>
            </a:r>
          </a:p>
          <a:p>
            <a:pPr lvl="1"/>
            <a:r>
              <a:rPr lang="nl-BE" sz="2000" dirty="0"/>
              <a:t>1/3 al medicamenteus behandeld in jaar vóór ELP</a:t>
            </a:r>
          </a:p>
          <a:p>
            <a:pPr lvl="1"/>
            <a:r>
              <a:rPr lang="nl-BE" sz="2000" dirty="0"/>
              <a:t>1/4 al behandeld binnen conventie 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Korte(re) delay in treatment </a:t>
            </a:r>
          </a:p>
          <a:p>
            <a:pPr lvl="1"/>
            <a:r>
              <a:rPr lang="nl-BE" sz="2000" dirty="0"/>
              <a:t>Mediaan 4 jaar (!)</a:t>
            </a:r>
          </a:p>
          <a:p>
            <a:pPr lvl="1"/>
            <a:r>
              <a:rPr lang="nl-BE" sz="2000" dirty="0"/>
              <a:t>Gekende redenen tot uitstel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15EBF-B31A-47D5-8225-B350CA64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6081E-D861-4AF7-85FD-CAAC0D67B85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9096E2-CF06-4025-9C33-FBC5B85A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8"/>
            <a:ext cx="12125236" cy="1325563"/>
          </a:xfrm>
        </p:spPr>
        <p:txBody>
          <a:bodyPr>
            <a:noAutofit/>
          </a:bodyPr>
          <a:lstStyle/>
          <a:p>
            <a:pPr algn="ctr"/>
            <a:r>
              <a:rPr lang="nl-BE" sz="2900" b="1" dirty="0">
                <a:latin typeface="Arial" pitchFamily="34" charset="0"/>
                <a:cs typeface="Arial" pitchFamily="34" charset="0"/>
              </a:rPr>
              <a:t>Toeleiding tot behandeling binnen de conventie</a:t>
            </a:r>
            <a:endParaRPr lang="en-US" sz="2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7A4E43DE-3FE1-BBC9-DB63-713A61729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703353"/>
              </p:ext>
            </p:extLst>
          </p:nvPr>
        </p:nvGraphicFramePr>
        <p:xfrm>
          <a:off x="6257836" y="1770697"/>
          <a:ext cx="5867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0A9F8612-F808-A8F7-4354-8556C0FF9A8A}"/>
              </a:ext>
            </a:extLst>
          </p:cNvPr>
          <p:cNvSpPr/>
          <p:nvPr/>
        </p:nvSpPr>
        <p:spPr>
          <a:xfrm>
            <a:off x="1" y="1477634"/>
            <a:ext cx="6257836" cy="221547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32DBBE7B-4167-E8B9-3149-BC50ADF5C19A}"/>
              </a:ext>
            </a:extLst>
          </p:cNvPr>
          <p:cNvSpPr/>
          <p:nvPr/>
        </p:nvSpPr>
        <p:spPr>
          <a:xfrm>
            <a:off x="1" y="3906165"/>
            <a:ext cx="6257836" cy="147420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46DE80D-3DB3-FE75-B128-9C6D20285A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423"/>
            <a:ext cx="1073020" cy="7585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148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876CD-0CCF-4BBC-BB93-496C655DD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145" y="2182317"/>
            <a:ext cx="2379305" cy="42086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000" i="1" dirty="0"/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2EB4-1147-4B4B-94F4-DE8F5003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6081E-D861-4AF7-85FD-CAAC0D67B85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2D56DE-118F-4358-8683-C821D4033AC0}"/>
              </a:ext>
            </a:extLst>
          </p:cNvPr>
          <p:cNvSpPr/>
          <p:nvPr/>
        </p:nvSpPr>
        <p:spPr>
          <a:xfrm>
            <a:off x="3154689" y="1503449"/>
            <a:ext cx="1247163" cy="583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A644478-05AE-2397-E99C-34D7075CD0DD}"/>
              </a:ext>
            </a:extLst>
          </p:cNvPr>
          <p:cNvSpPr txBox="1"/>
          <p:nvPr/>
        </p:nvSpPr>
        <p:spPr>
          <a:xfrm>
            <a:off x="49639" y="2182317"/>
            <a:ext cx="66540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LOOP VAN DE BEHANDELING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sessie om de 2 weken, gemiddeld 6 sessies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2000" dirty="0">
                <a:solidFill>
                  <a:prstClr val="black"/>
                </a:solidFill>
                <a:latin typeface="Calibri" panose="020F0502020204030204"/>
              </a:rPr>
              <a:t>1/6 wordt behandeld op een </a:t>
            </a:r>
            <a:r>
              <a:rPr lang="nl-BE" sz="2000" b="1" dirty="0">
                <a:solidFill>
                  <a:srgbClr val="FF0000"/>
                </a:solidFill>
                <a:latin typeface="Calibri" panose="020F0502020204030204"/>
              </a:rPr>
              <a:t>vindplaats</a:t>
            </a:r>
            <a:r>
              <a:rPr lang="nl-BE" sz="2000" dirty="0">
                <a:solidFill>
                  <a:prstClr val="black"/>
                </a:solidFill>
                <a:latin typeface="Calibri" panose="020F0502020204030204"/>
              </a:rPr>
              <a:t> (1/4 bij kwetsbaarheid)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Nog 2/3 in behandeling na 6 maanden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4/10 </a:t>
            </a:r>
            <a:r>
              <a:rPr lang="nl-B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</a:rPr>
              <a:t>continueert behandeling </a:t>
            </a:r>
            <a:r>
              <a:rPr lang="nl-BE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</a:rPr>
              <a:t>na</a:t>
            </a:r>
            <a:r>
              <a:rPr lang="nl-B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</a:rPr>
              <a:t> max # sessies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</a:rPr>
              <a:t>1/4  naar verdere ambulante / residentiële zorg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E3ACA5F4-9F90-309D-7CFF-22B460924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423"/>
            <a:ext cx="1073020" cy="7585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513A7A9A-6E53-E983-23EF-40EAF37B42F8}"/>
              </a:ext>
            </a:extLst>
          </p:cNvPr>
          <p:cNvSpPr/>
          <p:nvPr/>
        </p:nvSpPr>
        <p:spPr>
          <a:xfrm>
            <a:off x="7877175" y="3028950"/>
            <a:ext cx="3778820" cy="219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72006FA-B32B-A2B7-4D50-657A109C0F0A}"/>
              </a:ext>
            </a:extLst>
          </p:cNvPr>
          <p:cNvSpPr/>
          <p:nvPr/>
        </p:nvSpPr>
        <p:spPr>
          <a:xfrm>
            <a:off x="7124700" y="3429000"/>
            <a:ext cx="2379305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9A69A2B-F730-F285-951E-3D719BB976E1}"/>
              </a:ext>
            </a:extLst>
          </p:cNvPr>
          <p:cNvSpPr/>
          <p:nvPr/>
        </p:nvSpPr>
        <p:spPr>
          <a:xfrm>
            <a:off x="7315200" y="3983382"/>
            <a:ext cx="2105025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8758D39-2020-4F85-FCD0-5000FDDB8A37}"/>
              </a:ext>
            </a:extLst>
          </p:cNvPr>
          <p:cNvSpPr/>
          <p:nvPr/>
        </p:nvSpPr>
        <p:spPr>
          <a:xfrm>
            <a:off x="7315200" y="4524375"/>
            <a:ext cx="2105025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1A6648D-352C-CC7E-6C3A-821CDDF8E4DC}"/>
              </a:ext>
            </a:extLst>
          </p:cNvPr>
          <p:cNvSpPr/>
          <p:nvPr/>
        </p:nvSpPr>
        <p:spPr>
          <a:xfrm>
            <a:off x="7124700" y="5600700"/>
            <a:ext cx="2340750" cy="388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22906F4-2FD4-3F9E-1DFE-E05449CA0897}"/>
              </a:ext>
            </a:extLst>
          </p:cNvPr>
          <p:cNvSpPr/>
          <p:nvPr/>
        </p:nvSpPr>
        <p:spPr>
          <a:xfrm>
            <a:off x="7124700" y="5000625"/>
            <a:ext cx="2340750" cy="581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607B4C6-C256-6364-F00A-8A13D000C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79267"/>
            <a:ext cx="8304874" cy="4915501"/>
          </a:xfrm>
          <a:prstGeom prst="rect">
            <a:avLst/>
          </a:prstGeom>
        </p:spPr>
      </p:pic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0FE74F72-FDD8-00FA-EB83-37EDC4041E01}"/>
              </a:ext>
            </a:extLst>
          </p:cNvPr>
          <p:cNvSpPr/>
          <p:nvPr/>
        </p:nvSpPr>
        <p:spPr>
          <a:xfrm>
            <a:off x="7435" y="2086804"/>
            <a:ext cx="5931820" cy="25414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510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7D43B-1E0B-4AA9-E7A6-470F04F7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2900" b="1" dirty="0">
                <a:latin typeface="Arial" pitchFamily="34" charset="0"/>
                <a:cs typeface="Arial" pitchFamily="34" charset="0"/>
              </a:rPr>
              <a:t>De zorg binnen de eerstelijnspsychologische conventie…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C9DAAD-94C1-2AA6-25D7-1C6B37CE5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2" y="2506662"/>
            <a:ext cx="12155658" cy="4351338"/>
          </a:xfrm>
        </p:spPr>
        <p:txBody>
          <a:bodyPr/>
          <a:lstStyle/>
          <a:p>
            <a:r>
              <a:rPr lang="nl-BE" dirty="0"/>
              <a:t>… lijkt de grote uitsteltijd tussen start van psychische problemen en het eerste contact inderdaad te verlagen (van 10 jaar gemiddeld naar 4 jaar)</a:t>
            </a:r>
          </a:p>
          <a:p>
            <a:endParaRPr lang="nl-BE" dirty="0"/>
          </a:p>
          <a:p>
            <a:r>
              <a:rPr lang="nl-BE" dirty="0"/>
              <a:t>Lijkt inderdaad filterend naar gespecialiseerde zorg, want slechts ¼ gaat door naar ambulante of residentiële zorg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D2E17-D8B7-9363-A013-B285B0B1D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423"/>
            <a:ext cx="1073020" cy="7585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287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23020-60AB-4C65-8222-7FF80DAD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19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BE" sz="4800" b="1" dirty="0">
                <a:solidFill>
                  <a:schemeClr val="accent1"/>
                </a:solidFill>
              </a:rPr>
              <a:t> </a:t>
            </a:r>
            <a:r>
              <a:rPr lang="fr-BE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Etude des profils et </a:t>
            </a:r>
            <a:r>
              <a:rPr lang="fr-B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DBF3AC6-5905-E58A-B36A-A959999CD851}"/>
              </a:ext>
            </a:extLst>
          </p:cNvPr>
          <p:cNvSpPr txBox="1"/>
          <p:nvPr/>
        </p:nvSpPr>
        <p:spPr>
          <a:xfrm>
            <a:off x="705488" y="2488406"/>
            <a:ext cx="11118978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000" b="1" dirty="0"/>
              <a:t>Methodologie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Proces voor het implementeren van de overeenkomst in de netwerken: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/>
              <a:t>Focusgroepen met coördinatoren: 20 focusgroepen en 62 netwerkcoördinatoren geestelijke gezondheidszorg en lokale coördinatoren (volwassenen/kinderen en adolescenten)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Profielen, praktijken, behoeften van psychologen en orthopedagogen onder overeenkomst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/>
              <a:t>Online enquête,  N=793 (januari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/>
              <a:t>Focusgroep ELP (Volwassenen/Kinderen-FR &amp; NL))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 err="1"/>
              <a:t>Outcomes</a:t>
            </a:r>
            <a:r>
              <a:rPr lang="nl-BE" sz="2000" b="1" dirty="0"/>
              <a:t>: gebruikte praktijken, samenwerking binnen het netwerk, goede praktijken</a:t>
            </a:r>
            <a:r>
              <a:rPr lang="fr-FR" sz="20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52583ED-7F41-3D87-B8F8-D86BC3805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423"/>
            <a:ext cx="1073020" cy="7585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A6DD0D-BDAD-69F4-2DC4-4A410B6D43B7}"/>
              </a:ext>
            </a:extLst>
          </p:cNvPr>
          <p:cNvSpPr/>
          <p:nvPr/>
        </p:nvSpPr>
        <p:spPr>
          <a:xfrm>
            <a:off x="679829" y="1162843"/>
            <a:ext cx="11170296" cy="914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Profielen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en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praktijken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van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geconventioneerde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psychologen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/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orthopedagogen</a:t>
            </a:r>
            <a:endParaRPr lang="fr-BE" sz="29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3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AFC3A-910B-7D5A-36EE-DF5742BB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1362269"/>
            <a:ext cx="11169005" cy="4624635"/>
          </a:xfrm>
        </p:spPr>
        <p:txBody>
          <a:bodyPr anchor="ctr"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nl-BE" sz="2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coördinatoren spelen een </a:t>
            </a:r>
            <a:r>
              <a:rPr lang="nl-BE" sz="21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essentiële rol in de korte- en middellange termijn implementatie </a:t>
            </a:r>
            <a:r>
              <a:rPr lang="nl-BE" sz="2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 de overeenkomst en de eerstelijns psychologische zorgpraktijken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nl-BE" sz="2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Het proces van de uitvoering van de overeenkomst (en de wijzigingen ervan) wordt geactiveerd door de coördinatoren op basis van informatie en communicatiestrategieën gericht op de </a:t>
            </a:r>
            <a:r>
              <a:rPr lang="nl-BE" sz="21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ELP’ers</a:t>
            </a:r>
            <a:r>
              <a:rPr lang="nl-BE" sz="2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BE" sz="2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BE" sz="21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Ethische borging</a:t>
            </a:r>
          </a:p>
          <a:p>
            <a:pPr algn="just">
              <a:lnSpc>
                <a:spcPct val="107000"/>
              </a:lnSpc>
            </a:pPr>
            <a:r>
              <a:rPr lang="nl-BE" sz="21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Netwerkcoördinatoren en lokale coördinatoren werken complementair samen </a:t>
            </a:r>
            <a:r>
              <a:rPr lang="nl-BE" sz="2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het proces van implementatie en ontwikkeling van partnerschappen te optimaliseren</a:t>
            </a:r>
            <a:endParaRPr lang="nl-BE" sz="21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nl-BE" sz="2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Ondersteuning van veranderingen in psychologische zorgpraktijken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8D60D29-557B-FA3A-73A7-0921AD46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56" y="104200"/>
            <a:ext cx="10515600" cy="92612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Functie</a:t>
            </a:r>
            <a:r>
              <a:rPr lang="fr-BE" sz="2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van de </a:t>
            </a:r>
            <a:r>
              <a:rPr lang="fr-BE" sz="29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coördinatoren</a:t>
            </a:r>
            <a:endParaRPr lang="fr-BE" sz="2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6AF3A5-F50A-C8E7-14EF-E3AB730B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4238"/>
            <a:ext cx="107298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8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1296</Words>
  <Application>Microsoft Office PowerPoint</Application>
  <PresentationFormat>Breedbeeld</PresentationFormat>
  <Paragraphs>240</Paragraphs>
  <Slides>16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Metropolitan</vt:lpstr>
      <vt:lpstr>Corporate-KU Leuven-Liggend-Achtergrond Wit</vt:lpstr>
      <vt:lpstr>     Evaluation of Primary Care Psychology in Belgium  (EPCAP)   </vt:lpstr>
      <vt:lpstr>PowerPoint-presentatie</vt:lpstr>
      <vt:lpstr>Welke klinische profielen worden behandeld in de ELP-conventie? </vt:lpstr>
      <vt:lpstr>Wie wordt behandeld binnen de conventie? (N~147K ptn, met 850K sessies, mrt 2022-mrt 2023)</vt:lpstr>
      <vt:lpstr>Toeleiding tot behandeling binnen de conventie</vt:lpstr>
      <vt:lpstr>PowerPoint-presentatie</vt:lpstr>
      <vt:lpstr>De zorg binnen de eerstelijnspsychologische conventie… </vt:lpstr>
      <vt:lpstr> Etude des profils et  </vt:lpstr>
      <vt:lpstr>Functie van de coördinatoren</vt:lpstr>
      <vt:lpstr>Profielen van geconventioneerde psychologen en orthopedagogen (41% VL, 13% BXL, 46% WL)</vt:lpstr>
      <vt:lpstr>Profielen van geconventioneerde psychologen en orthopedagogen  </vt:lpstr>
      <vt:lpstr>Profiel van geconventioneerde psychologen / orthopedagogen Noden</vt:lpstr>
      <vt:lpstr>Conceptueel raamwerk voor eerstelijnspsychologische zorg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Leontien Jansen</dc:creator>
  <cp:lastModifiedBy>Ronny Bruffaerts</cp:lastModifiedBy>
  <cp:revision>101</cp:revision>
  <cp:lastPrinted>2023-07-05T09:09:20Z</cp:lastPrinted>
  <dcterms:created xsi:type="dcterms:W3CDTF">2023-06-19T09:25:45Z</dcterms:created>
  <dcterms:modified xsi:type="dcterms:W3CDTF">2023-07-05T10:08:35Z</dcterms:modified>
</cp:coreProperties>
</file>