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21"/>
  </p:notesMasterIdLst>
  <p:sldIdLst>
    <p:sldId id="358" r:id="rId8"/>
    <p:sldId id="318" r:id="rId9"/>
    <p:sldId id="347" r:id="rId10"/>
    <p:sldId id="322" r:id="rId11"/>
    <p:sldId id="420" r:id="rId12"/>
    <p:sldId id="330" r:id="rId13"/>
    <p:sldId id="421" r:id="rId14"/>
    <p:sldId id="323" r:id="rId15"/>
    <p:sldId id="423" r:id="rId16"/>
    <p:sldId id="419" r:id="rId17"/>
    <p:sldId id="331" r:id="rId18"/>
    <p:sldId id="417" r:id="rId19"/>
    <p:sldId id="418" r:id="rId20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Marie Castro" initials="EMC" lastIdx="1" clrIdx="0">
    <p:extLst>
      <p:ext uri="{19B8F6BF-5375-455C-9EA6-DF929625EA0E}">
        <p15:presenceInfo xmlns:p15="http://schemas.microsoft.com/office/powerpoint/2012/main" userId="S-1-5-21-4060015860-3155939536-3220560164-231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CE333-396D-4348-91FA-593299E2B260}" v="9" dt="2020-12-07T08:16:20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62688" autoAdjust="0"/>
  </p:normalViewPr>
  <p:slideViewPr>
    <p:cSldViewPr snapToGrid="0">
      <p:cViewPr varScale="1">
        <p:scale>
          <a:sx n="39" d="100"/>
          <a:sy n="39" d="100"/>
        </p:scale>
        <p:origin x="171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5A82E-410F-41F9-8BFC-23956274F273}" type="datetimeFigureOut">
              <a:rPr lang="nl-BE" smtClean="0"/>
              <a:t>7/04/2022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B15AD-BF1B-412A-99E4-30096C932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064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15AD-BF1B-412A-99E4-30096C932AF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580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15AD-BF1B-412A-99E4-30096C932AF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09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15AD-BF1B-412A-99E4-30096C932AF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575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15AD-BF1B-412A-99E4-30096C932AF5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285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1438" y="747713"/>
            <a:ext cx="6654800" cy="37433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03DF-F6EC-4F84-B9FA-9CB5EE43B673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9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03DF-F6EC-4F84-B9FA-9CB5EE43B67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0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15AD-BF1B-412A-99E4-30096C932AF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702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03DF-F6EC-4F84-B9FA-9CB5EE43B67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34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15AD-BF1B-412A-99E4-30096C932AF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89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03DF-F6EC-4F84-B9FA-9CB5EE43B67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983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15AD-BF1B-412A-99E4-30096C932AF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875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03DF-F6EC-4F84-B9FA-9CB5EE43B67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4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15AD-BF1B-412A-99E4-30096C932AF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00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8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Picture 2" descr="C:\Documents and Settings\lore.dupont\Bureaublad\Lore FORMATS\VPP_Logo_rgb_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97583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544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0225" indent="-457200">
              <a:def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3538">
              <a:defRPr/>
            </a:lvl2pPr>
            <a:lvl3pPr marL="1255712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/>
            </a:lvl4pPr>
            <a:lvl5pPr marL="1792288" indent="-352425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2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348881"/>
            <a:ext cx="103632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7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987425" indent="261938">
              <a:buClr>
                <a:schemeClr val="accent2"/>
              </a:buClr>
              <a:buFont typeface="Arial Narrow" pitchFamily="34" charset="0"/>
              <a:buChar char="»"/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800"/>
            </a:lvl4pPr>
            <a:lvl5pPr marL="1792288" indent="-3524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800"/>
            </a:lvl4pPr>
            <a:lvl5pPr marL="1792288" indent="-3524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4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73175" indent="-28575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261938">
              <a:defRPr sz="1600"/>
            </a:lvl4pPr>
            <a:lvl5pPr marL="1792288" indent="-27146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73175" indent="-28575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600"/>
            </a:lvl4pPr>
            <a:lvl5pPr marL="1792288" indent="-3524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3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4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0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gradFill flip="none" rotWithShape="1">
          <a:gsLst>
            <a:gs pos="52000">
              <a:schemeClr val="bg1">
                <a:alpha val="42000"/>
              </a:schemeClr>
            </a:gs>
            <a:gs pos="91000">
              <a:srgbClr val="A6CE39">
                <a:alpha val="49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85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91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17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9238" indent="-228600">
              <a:defRPr/>
            </a:lvl4pPr>
            <a:lvl5pPr marL="1792288" indent="-271463">
              <a:tabLst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8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476673"/>
            <a:ext cx="2743200" cy="5649491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76673"/>
            <a:ext cx="8026400" cy="5649491"/>
          </a:xfrm>
        </p:spPr>
        <p:txBody>
          <a:bodyPr vert="eaVert"/>
          <a:lstStyle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261938">
              <a:tabLst/>
              <a:defRPr/>
            </a:lvl4pPr>
            <a:lvl5pPr marL="1882775" indent="-271463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60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Picture 2" descr="C:\Documents and Settings\lore.dupont\Bureaublad\Lore FORMATS\VPP_Logo_rgb_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97583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038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0225" indent="-457200">
              <a:def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3538">
              <a:defRPr/>
            </a:lvl2pPr>
            <a:lvl3pPr marL="1255712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/>
            </a:lvl4pPr>
            <a:lvl5pPr marL="1792288" indent="-352425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78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348881"/>
            <a:ext cx="103632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5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987425" indent="261938">
              <a:buClr>
                <a:schemeClr val="accent2"/>
              </a:buClr>
              <a:buFont typeface="Arial Narrow" pitchFamily="34" charset="0"/>
              <a:buChar char="»"/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800"/>
            </a:lvl4pPr>
            <a:lvl5pPr marL="1792288" indent="-3524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800"/>
            </a:lvl4pPr>
            <a:lvl5pPr marL="1792288" indent="-3524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99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73175" indent="-28575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261938">
              <a:defRPr sz="1600"/>
            </a:lvl4pPr>
            <a:lvl5pPr marL="1792288" indent="-27146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73175" indent="-28575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600"/>
            </a:lvl4pPr>
            <a:lvl5pPr marL="1792288" indent="-3524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5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9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3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67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gradFill flip="none" rotWithShape="1">
          <a:gsLst>
            <a:gs pos="52000">
              <a:schemeClr val="bg1">
                <a:alpha val="42000"/>
              </a:schemeClr>
            </a:gs>
            <a:gs pos="91000">
              <a:srgbClr val="A6CE39">
                <a:alpha val="49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1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7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9238" indent="-228600">
              <a:defRPr/>
            </a:lvl4pPr>
            <a:lvl5pPr marL="1792288" indent="-271463">
              <a:tabLst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06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476673"/>
            <a:ext cx="2743200" cy="5649491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76673"/>
            <a:ext cx="8026400" cy="5649491"/>
          </a:xfrm>
        </p:spPr>
        <p:txBody>
          <a:bodyPr vert="eaVert"/>
          <a:lstStyle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261938">
              <a:tabLst/>
              <a:defRPr/>
            </a:lvl4pPr>
            <a:lvl5pPr marL="1882775" indent="-271463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5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Picture 2" descr="C:\Documents and Settings\lore.dupont\Bureaublad\Lore FORMATS\VPP_Logo_rgb_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97583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950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0225" indent="-457200">
              <a:def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3538">
              <a:defRPr/>
            </a:lvl2pPr>
            <a:lvl3pPr marL="1255712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/>
            </a:lvl4pPr>
            <a:lvl5pPr marL="1792288" indent="-352425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78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348881"/>
            <a:ext cx="103632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4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987425" indent="261938">
              <a:buClr>
                <a:schemeClr val="accent2"/>
              </a:buClr>
              <a:buFont typeface="Arial Narrow" pitchFamily="34" charset="0"/>
              <a:buChar char="»"/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800"/>
            </a:lvl4pPr>
            <a:lvl5pPr marL="1792288" indent="-3524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800"/>
            </a:lvl4pPr>
            <a:lvl5pPr marL="1792288" indent="-3524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59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73175" indent="-28575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261938">
              <a:defRPr sz="1600"/>
            </a:lvl4pPr>
            <a:lvl5pPr marL="1792288" indent="-27146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73175" indent="-28575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180975">
              <a:defRPr sz="1600"/>
            </a:lvl4pPr>
            <a:lvl5pPr marL="1792288" indent="-3524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41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0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41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gradFill flip="none" rotWithShape="1">
          <a:gsLst>
            <a:gs pos="52000">
              <a:schemeClr val="bg1">
                <a:alpha val="42000"/>
              </a:schemeClr>
            </a:gs>
            <a:gs pos="91000">
              <a:srgbClr val="A6CE39">
                <a:alpha val="49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88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56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9238" indent="-228600">
              <a:defRPr/>
            </a:lvl4pPr>
            <a:lvl5pPr marL="1792288" indent="-271463">
              <a:tabLst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31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476673"/>
            <a:ext cx="2743200" cy="5649491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76673"/>
            <a:ext cx="8026400" cy="5649491"/>
          </a:xfrm>
        </p:spPr>
        <p:txBody>
          <a:bodyPr vert="eaVert"/>
          <a:lstStyle>
            <a:lvl3pPr marL="1330325" indent="-342900"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261938">
              <a:tabLst/>
              <a:defRPr/>
            </a:lvl4pPr>
            <a:lvl5pPr marL="1882775" indent="-271463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5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3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3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5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5E21-BB69-4532-8CA0-5D3CC0D0B6E8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7/04/2022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09B9-3DEE-430B-8265-23A700F973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2000">
              <a:schemeClr val="bg1">
                <a:alpha val="42000"/>
              </a:schemeClr>
            </a:gs>
            <a:gs pos="91000">
              <a:srgbClr val="A6CE39">
                <a:alpha val="49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5900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marL="987425" lvl="2" indent="26193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 Narrow" pitchFamily="34" charset="0"/>
              <a:buChar char="»"/>
            </a:pPr>
            <a:r>
              <a:rPr lang="nl-NL" dirty="0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  <p:pic>
        <p:nvPicPr>
          <p:cNvPr id="7" name="Picture 2" descr="C:\Documents and Settings\lore.dupont\Bureaublad\Lore FORMATS\VPP_Logo_rgb_h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685907" cy="656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75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530225" indent="-4572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35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352425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nl-NL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2000">
              <a:schemeClr val="bg1">
                <a:alpha val="42000"/>
              </a:schemeClr>
            </a:gs>
            <a:gs pos="91000">
              <a:srgbClr val="A6CE39">
                <a:alpha val="49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5900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marL="987425" lvl="2" indent="26193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 Narrow" pitchFamily="34" charset="0"/>
              <a:buChar char="»"/>
            </a:pPr>
            <a:r>
              <a:rPr lang="nl-NL" dirty="0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  <p:pic>
        <p:nvPicPr>
          <p:cNvPr id="7" name="Picture 2" descr="C:\Documents and Settings\lore.dupont\Bureaublad\Lore FORMATS\VPP_Logo_rgb_h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685907" cy="656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5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530225" indent="-4572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35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352425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nl-NL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2000">
              <a:schemeClr val="bg1">
                <a:alpha val="42000"/>
              </a:schemeClr>
            </a:gs>
            <a:gs pos="91000">
              <a:srgbClr val="A6CE39">
                <a:alpha val="49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5900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marL="987425" lvl="2" indent="26193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 Narrow" pitchFamily="34" charset="0"/>
              <a:buChar char="»"/>
            </a:pPr>
            <a:r>
              <a:rPr lang="nl-NL" dirty="0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941F-C377-4766-85EC-134DFF454965}" type="slidenum">
              <a:rPr lang="nl-BE" smtClean="0">
                <a:solidFill>
                  <a:srgbClr val="4C4B25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4C4B25">
                  <a:tint val="75000"/>
                </a:srgbClr>
              </a:solidFill>
            </a:endParaRPr>
          </a:p>
        </p:txBody>
      </p:sp>
      <p:pic>
        <p:nvPicPr>
          <p:cNvPr id="7" name="Picture 2" descr="C:\Documents and Settings\lore.dupont\Bureaublad\Lore FORMATS\VPP_Logo_rgb_h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685907" cy="656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73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530225" indent="-4572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35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352425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nl-NL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rine.Vanwanseele@kuleuven.be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zopp-limburg.be" TargetMode="External"/><Relationship Id="rId5" Type="http://schemas.openxmlformats.org/officeDocument/2006/relationships/hyperlink" Target="http://www.zopp.be/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4050"/>
            <a:ext cx="9144000" cy="2381249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Zelfhulpvriendelijk</a:t>
            </a:r>
            <a:r>
              <a:rPr lang="en-US" sz="4400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Ziekenhuis</a:t>
            </a:r>
            <a:br>
              <a:rPr lang="en-US" sz="4000" b="1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4000" b="1" dirty="0">
              <a:solidFill>
                <a:srgbClr val="30A0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3261"/>
          </a:xfrm>
        </p:spPr>
        <p:txBody>
          <a:bodyPr/>
          <a:lstStyle/>
          <a:p>
            <a:r>
              <a:rPr lang="nl-BE" i="1" dirty="0"/>
              <a:t>Samenwerking tussen het ziekenhuis en patiëntenverenigingen</a:t>
            </a: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950" y="4729163"/>
            <a:ext cx="2138675" cy="15327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20A3431-B276-4A15-84A9-5786D2E8B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17" y="4451498"/>
            <a:ext cx="2953857" cy="21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236" y="3086389"/>
            <a:ext cx="10515600" cy="435133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1026" name="Picture 1" descr="Ondertekening intentieverklaring AZ Sint-Elisab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11" y="1263939"/>
            <a:ext cx="475456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0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7722"/>
            <a:ext cx="11487150" cy="884482"/>
          </a:xfrm>
        </p:spPr>
        <p:txBody>
          <a:bodyPr>
            <a:normAutofit/>
          </a:bodyPr>
          <a:lstStyle/>
          <a:p>
            <a:pPr algn="ctr"/>
            <a:r>
              <a:rPr lang="nl-BE" sz="3600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SAMENWERKENDE ZIEKENHUIZEN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1616" y="20965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5" y="1201582"/>
            <a:ext cx="2867425" cy="5715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35" y="1177349"/>
            <a:ext cx="1340861" cy="1393591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F74BF2F-0851-4559-8B89-0956569ED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678" y="1245494"/>
            <a:ext cx="1905000" cy="62865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E64D0DEF-78EB-412E-AA40-BFEB93657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83" y="2167102"/>
            <a:ext cx="1948038" cy="435062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ABFE2B5-C7DB-49D3-93AE-FBC4A018782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45" y="2167102"/>
            <a:ext cx="1302385" cy="681355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4B05913D-CED8-4FAE-BA7D-82DAB9732D4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9" y="1303867"/>
            <a:ext cx="2536190" cy="502920"/>
          </a:xfrm>
          <a:prstGeom prst="rect">
            <a:avLst/>
          </a:prstGeom>
        </p:spPr>
      </p:pic>
      <p:pic>
        <p:nvPicPr>
          <p:cNvPr id="1026" name="Picture 2" descr="Psychiatrisch Zorgcentrum Asster Logo">
            <a:extLst>
              <a:ext uri="{FF2B5EF4-FFF2-40B4-BE49-F238E27FC236}">
                <a16:creationId xmlns:a16="http://schemas.microsoft.com/office/drawing/2014/main" id="{7DC14F41-460A-41AA-8347-D9DE4C4C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28" y="3497359"/>
            <a:ext cx="1649190" cy="16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Z Vesalius Logo">
            <a:extLst>
              <a:ext uri="{FF2B5EF4-FFF2-40B4-BE49-F238E27FC236}">
                <a16:creationId xmlns:a16="http://schemas.microsoft.com/office/drawing/2014/main" id="{24FDAAC7-2284-41AB-BE0E-AB0CEE1B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20" y="40464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a Ziekenhuis Hasselt Logo">
            <a:extLst>
              <a:ext uri="{FF2B5EF4-FFF2-40B4-BE49-F238E27FC236}">
                <a16:creationId xmlns:a16="http://schemas.microsoft.com/office/drawing/2014/main" id="{41C0B858-2446-4DE5-B557-EFD3F627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94" y="3409246"/>
            <a:ext cx="1725880" cy="17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disch Centrum St.-Jozef Logo">
            <a:extLst>
              <a:ext uri="{FF2B5EF4-FFF2-40B4-BE49-F238E27FC236}">
                <a16:creationId xmlns:a16="http://schemas.microsoft.com/office/drawing/2014/main" id="{D4A501E9-E7F7-40FB-BAD4-211A62116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" y="3514329"/>
            <a:ext cx="1337680" cy="13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penbaar psychiatrisch zorgcentrum rekem">
            <a:extLst>
              <a:ext uri="{FF2B5EF4-FFF2-40B4-BE49-F238E27FC236}">
                <a16:creationId xmlns:a16="http://schemas.microsoft.com/office/drawing/2014/main" id="{81EA1258-CA14-471A-B307-7414DD5A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" y="47882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int Franciscus Ziekenhuis Heusden Logo">
            <a:extLst>
              <a:ext uri="{FF2B5EF4-FFF2-40B4-BE49-F238E27FC236}">
                <a16:creationId xmlns:a16="http://schemas.microsoft.com/office/drawing/2014/main" id="{8239D108-3D67-4A99-BDF5-26492211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08" y="3643975"/>
            <a:ext cx="2584876" cy="25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t-Trudo ziekenhuis Logo">
            <a:extLst>
              <a:ext uri="{FF2B5EF4-FFF2-40B4-BE49-F238E27FC236}">
                <a16:creationId xmlns:a16="http://schemas.microsoft.com/office/drawing/2014/main" id="{C9883862-B326-4295-A9F7-11F10CA4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125" y="39839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iekenhuis Oost-Limburg logo">
            <a:extLst>
              <a:ext uri="{FF2B5EF4-FFF2-40B4-BE49-F238E27FC236}">
                <a16:creationId xmlns:a16="http://schemas.microsoft.com/office/drawing/2014/main" id="{4B2CF4AB-CFF4-49E2-9EBA-283296A6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20" y="5105170"/>
            <a:ext cx="2185587" cy="21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iekenhuis Oost-Limburg logo">
            <a:extLst>
              <a:ext uri="{FF2B5EF4-FFF2-40B4-BE49-F238E27FC236}">
                <a16:creationId xmlns:a16="http://schemas.microsoft.com/office/drawing/2014/main" id="{920E5540-058A-4DE3-9D8D-BA4C84B1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98" y="5596205"/>
            <a:ext cx="2677052" cy="12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0" y="2176666"/>
            <a:ext cx="3181350" cy="657225"/>
          </a:xfrm>
          <a:prstGeom prst="rect">
            <a:avLst/>
          </a:prstGeom>
        </p:spPr>
      </p:pic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28F4C487-829F-4DB1-BF32-C6FC8A95A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05" y="5413935"/>
            <a:ext cx="2368249" cy="10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5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Trefpunt </a:t>
            </a:r>
            <a:r>
              <a:rPr lang="fr-BE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Zelfhulp</a:t>
            </a:r>
            <a:r>
              <a:rPr lang="fr-B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vzw</a:t>
            </a:r>
            <a:r>
              <a:rPr lang="fr-B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www.zelfhulp.be</a:t>
            </a:r>
            <a:br>
              <a:rPr lang="fr-B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226" y="1245870"/>
            <a:ext cx="5067573" cy="5126355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27" y="1245870"/>
            <a:ext cx="5067573" cy="53427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138" y="219827"/>
            <a:ext cx="1634429" cy="117134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BFFA32D-C2F2-4007-BE24-3F37A2481F0C}"/>
              </a:ext>
            </a:extLst>
          </p:cNvPr>
          <p:cNvSpPr txBox="1"/>
          <p:nvPr/>
        </p:nvSpPr>
        <p:spPr>
          <a:xfrm>
            <a:off x="6657059" y="3385914"/>
            <a:ext cx="46967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Contactgegevens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/>
              <a:t>016/23 65 07</a:t>
            </a:r>
          </a:p>
          <a:p>
            <a:pPr algn="ctr"/>
            <a:r>
              <a:rPr lang="en-US" sz="2000" dirty="0">
                <a:hlinkClick r:id="rId5"/>
              </a:rPr>
              <a:t>Carine.Vanwanseele@kuleuven.be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7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15680" y="546043"/>
            <a:ext cx="8640960" cy="85054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nl-BE" sz="22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Zelfhulpondersteuning &amp; Patiëntenparticipatie</a:t>
            </a:r>
            <a:br>
              <a:rPr lang="nl-BE" sz="2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3" y="127505"/>
            <a:ext cx="2411760" cy="1724409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82F1E26-5D0F-4E69-BDFE-7D0A6168BB8A}"/>
              </a:ext>
            </a:extLst>
          </p:cNvPr>
          <p:cNvSpPr txBox="1">
            <a:spLocks/>
          </p:cNvSpPr>
          <p:nvPr/>
        </p:nvSpPr>
        <p:spPr>
          <a:xfrm>
            <a:off x="2793398" y="971316"/>
            <a:ext cx="8640960" cy="85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 Vanuit 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nood aan ondersteuning 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patiëntenverenigingen</a:t>
            </a:r>
          </a:p>
          <a:p>
            <a:pPr marL="0" lvl="1" indent="0">
              <a:buNone/>
            </a:pP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39A097C-AFDA-4E73-B138-77F7FF5EEA86}"/>
              </a:ext>
            </a:extLst>
          </p:cNvPr>
          <p:cNvSpPr txBox="1">
            <a:spLocks/>
          </p:cNvSpPr>
          <p:nvPr/>
        </p:nvSpPr>
        <p:spPr>
          <a:xfrm>
            <a:off x="1775520" y="3901872"/>
            <a:ext cx="8640960" cy="4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None/>
            </a:pP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EEAB727-51F9-4AD2-93D2-8186F1E027DC}"/>
              </a:ext>
            </a:extLst>
          </p:cNvPr>
          <p:cNvSpPr txBox="1">
            <a:spLocks/>
          </p:cNvSpPr>
          <p:nvPr/>
        </p:nvSpPr>
        <p:spPr>
          <a:xfrm>
            <a:off x="1765443" y="1829165"/>
            <a:ext cx="8892480" cy="3450288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nl-BE" sz="2200" b="1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ONDERSTEUNING</a:t>
            </a: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/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Ondersteuning bij dagelijkse werking </a:t>
            </a:r>
          </a:p>
          <a:p>
            <a:pPr marL="0" lvl="1" indent="0">
              <a:buNone/>
            </a:pPr>
            <a:endParaRPr lang="nl-BE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anose="05040102010807070707" pitchFamily="18" charset="2"/>
            </a:endParaRPr>
          </a:p>
          <a:p>
            <a:pPr lvl="1"/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Begeleiden bij kwaliteitsvolle basiswerking </a:t>
            </a:r>
          </a:p>
          <a:p>
            <a:pPr lvl="1"/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anose="05040102010807070707" pitchFamily="18" charset="2"/>
            </a:endParaRPr>
          </a:p>
          <a:p>
            <a:pPr lvl="1"/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anose="05040102010807070707" pitchFamily="18" charset="2"/>
            </a:endParaRPr>
          </a:p>
          <a:p>
            <a:pPr marL="0" lvl="1" indent="0">
              <a:buNone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anose="05040102010807070707" pitchFamily="18" charset="2"/>
            </a:endParaRPr>
          </a:p>
          <a:p>
            <a:pPr marL="0" lvl="1" indent="0">
              <a:buNone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anose="05040102010807070707" pitchFamily="18" charset="2"/>
            </a:endParaRPr>
          </a:p>
          <a:p>
            <a:pPr marL="0" lvl="1" indent="0">
              <a:buNone/>
            </a:pPr>
            <a:r>
              <a:rPr lang="nl-BE" sz="2200" b="1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PARTICIPATIE</a:t>
            </a:r>
          </a:p>
          <a:p>
            <a:pPr lvl="1"/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Stem van patiënt meer gehoor geven in eerstelijnszones en ziekenhuizen</a:t>
            </a:r>
          </a:p>
          <a:p>
            <a:pPr marL="0" lvl="1" indent="0">
              <a:buNone/>
            </a:pPr>
            <a:endParaRPr lang="nl-BE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anose="05040102010807070707" pitchFamily="18" charset="2"/>
            </a:endParaRPr>
          </a:p>
          <a:p>
            <a:pPr lvl="1"/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Brug vormen tussen verenigingen en overheid</a:t>
            </a:r>
          </a:p>
          <a:p>
            <a:pPr marL="0" lvl="1" indent="0">
              <a:buNone/>
            </a:pP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CBD226E-A911-476C-A57E-F32351D1C0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8" b="23720"/>
          <a:stretch/>
        </p:blipFill>
        <p:spPr>
          <a:xfrm flipH="1">
            <a:off x="2188632" y="5229201"/>
            <a:ext cx="539874" cy="356059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069E63A-69BF-4260-B1A0-6976C38DDCCE}"/>
              </a:ext>
            </a:extLst>
          </p:cNvPr>
          <p:cNvSpPr txBox="1">
            <a:spLocks/>
          </p:cNvSpPr>
          <p:nvPr/>
        </p:nvSpPr>
        <p:spPr>
          <a:xfrm>
            <a:off x="1775520" y="4867732"/>
            <a:ext cx="8640960" cy="4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7744" lvl="2" indent="0">
              <a:buNone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011 94 62 20</a:t>
            </a:r>
          </a:p>
          <a:p>
            <a:pPr marL="237744" lvl="2" indent="0">
              <a:buNone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BE" sz="2200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www.zopp.be</a:t>
            </a:r>
            <a:r>
              <a:rPr lang="nl-BE" sz="2200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37744" lvl="2" indent="0">
              <a:buNone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BE" sz="2200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info@zopp-limburg.be</a:t>
            </a:r>
            <a:r>
              <a:rPr lang="nl-BE" sz="2200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37744" lvl="2" indent="0">
              <a:buNone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66344" lvl="3" indent="0">
              <a:buNone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667FD94-FB89-4F5E-8D50-832E050EDA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-3061" b="13349"/>
          <a:stretch/>
        </p:blipFill>
        <p:spPr>
          <a:xfrm>
            <a:off x="2275377" y="5649575"/>
            <a:ext cx="366384" cy="3572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8867006-4B58-41F8-A037-BEE4147D25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9"/>
          <a:stretch/>
        </p:blipFill>
        <p:spPr>
          <a:xfrm>
            <a:off x="2275377" y="6071871"/>
            <a:ext cx="412314" cy="357275"/>
          </a:xfrm>
          <a:prstGeom prst="rect">
            <a:avLst/>
          </a:prstGeom>
        </p:spPr>
      </p:pic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0A2B8F0C-997D-419D-BD9E-AE2F1ABE90AA}"/>
              </a:ext>
            </a:extLst>
          </p:cNvPr>
          <p:cNvSpPr txBox="1">
            <a:spLocks/>
          </p:cNvSpPr>
          <p:nvPr/>
        </p:nvSpPr>
        <p:spPr>
          <a:xfrm>
            <a:off x="1524000" y="4384802"/>
            <a:ext cx="8640960" cy="105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lvl="2" indent="0">
              <a:buNone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2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Meer info?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nl-B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9C89609-9223-44E9-9D34-D618356A3C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23750" r="8001" b="39500"/>
          <a:stretch/>
        </p:blipFill>
        <p:spPr>
          <a:xfrm>
            <a:off x="7694072" y="4764676"/>
            <a:ext cx="2596648" cy="11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0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336" y="363303"/>
            <a:ext cx="8971525" cy="1046992"/>
          </a:xfrm>
        </p:spPr>
        <p:txBody>
          <a:bodyPr>
            <a:noAutofit/>
          </a:bodyPr>
          <a:lstStyle/>
          <a:p>
            <a:pPr algn="ctr"/>
            <a:r>
              <a:rPr lang="nl-BE" sz="3600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 ZELFHULPVRIENDELIJK ZIEKENHUIS</a:t>
            </a:r>
            <a:endParaRPr lang="nl-BE" sz="3600" cap="none" dirty="0">
              <a:solidFill>
                <a:srgbClr val="30A0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5520" y="1268760"/>
            <a:ext cx="1005453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400" dirty="0">
              <a:solidFill>
                <a:srgbClr val="E581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Duitsland ‘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selbsthilfefreundliches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Krankenhaus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Patiënten betrekken in ziekenhuiszorg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 = patiëntenvereniging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789041"/>
            <a:ext cx="5632912" cy="22945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328" y="2897485"/>
            <a:ext cx="3200400" cy="394335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215-FD1E-4AC1-ADE6-8F6870C3396D}" type="slidenum">
              <a:rPr lang="nl-BE" smtClean="0"/>
              <a:t>2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528" y="213309"/>
            <a:ext cx="1143000" cy="8191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918CA60-31B2-4113-9E05-91A78E1664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28" y="17165"/>
            <a:ext cx="1603466" cy="11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15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 PUBLICATIES</a:t>
            </a:r>
            <a:endParaRPr lang="nl-BE" sz="3600" dirty="0">
              <a:solidFill>
                <a:srgbClr val="30A0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825" y="3844925"/>
            <a:ext cx="5591175" cy="2647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6561349" cy="231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809" y="2290221"/>
            <a:ext cx="3668889" cy="5539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3394FD5-C1F5-4025-A8B7-C4A9C758B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9" y="3780615"/>
            <a:ext cx="2066072" cy="29482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FCF2A4-EFDA-4AF0-9438-6343A46D0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528" y="213309"/>
            <a:ext cx="1143000" cy="8191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2F0486-1E94-41A6-8604-4C1A6583AA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28" y="17165"/>
            <a:ext cx="1603466" cy="11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532" y="270388"/>
            <a:ext cx="8786504" cy="958215"/>
          </a:xfrm>
        </p:spPr>
        <p:txBody>
          <a:bodyPr>
            <a:noAutofit/>
          </a:bodyPr>
          <a:lstStyle/>
          <a:p>
            <a:pPr algn="ctr"/>
            <a:r>
              <a:rPr lang="nl-BE" sz="3600" cap="none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ZELFHULPVRIENDELIJK ZIEKENHUIS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521982"/>
            <a:ext cx="10872788" cy="51994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BE" sz="2400" dirty="0">
                <a:solidFill>
                  <a:srgbClr val="E58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MAATSTAVEN</a:t>
            </a:r>
          </a:p>
          <a:p>
            <a:pPr marL="0" indent="0" algn="just"/>
            <a:endParaRPr lang="nl-BE" sz="300" dirty="0">
              <a:solidFill>
                <a:srgbClr val="E581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4944" lvl="2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Bekendmaking van patiëntenverenigingen in de zorginstelling is mogelijk.</a:t>
            </a:r>
          </a:p>
          <a:p>
            <a:pPr marL="694944" lvl="2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BE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Patiënten en hun familieleden worden </a:t>
            </a:r>
            <a:r>
              <a:rPr lang="nl-BE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gericht geïnformeerd </a:t>
            </a:r>
            <a:r>
              <a:rPr lang="nl-BE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over de mogelijkheid zich tot een vereniging te wenden</a:t>
            </a:r>
          </a:p>
          <a:p>
            <a:pPr marL="694944" lvl="2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is een ‘verantwoordelijke’ aangesteld als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aanspreekpunt</a:t>
            </a: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 zorginstelling.</a:t>
            </a:r>
          </a:p>
          <a:p>
            <a:pPr marL="694944" lvl="2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Regelmatige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informatie-uitwisseling</a:t>
            </a: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tussen (afdelingen van) de zorginstelling  en verenigingen.</a:t>
            </a:r>
          </a:p>
          <a:p>
            <a:pPr marL="694944" lvl="2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Patiëntenverenigingen zijn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betrokken bij de beoordeling en het beleid van zorgkwaliteit</a:t>
            </a: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694944" lvl="2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ziekenhuis en de medewerkers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ondersteunen</a:t>
            </a: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verenigingen bij hun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dagelijkse werking</a:t>
            </a:r>
            <a:r>
              <a:rPr lang="nl-B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694944" lvl="2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samenwerking is </a:t>
            </a:r>
            <a:r>
              <a:rPr lang="nl-B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geformaliseerd.</a:t>
            </a:r>
          </a:p>
          <a:p>
            <a:pPr marL="237744" lvl="2" indent="0">
              <a:buClr>
                <a:srgbClr val="F96A1B"/>
              </a:buClr>
              <a:buNone/>
            </a:pPr>
            <a:endParaRPr lang="nl-BE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7744" lvl="2" indent="0">
              <a:buClr>
                <a:srgbClr val="F96A1B"/>
              </a:buClr>
              <a:buNone/>
            </a:pPr>
            <a:endParaRPr lang="nl-BE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7744" lvl="2" indent="0">
              <a:buClr>
                <a:srgbClr val="F96A1B"/>
              </a:buClr>
              <a:buNone/>
            </a:pPr>
            <a:endParaRPr lang="nl-BE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7744" lvl="2" indent="0">
              <a:buNone/>
            </a:pPr>
            <a:endParaRPr lang="nl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215-FD1E-4AC1-ADE6-8F6870C3396D}" type="slidenum">
              <a:rPr lang="nl-BE" smtClean="0"/>
              <a:t>4</a:t>
            </a:fld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2" y="270388"/>
            <a:ext cx="1143000" cy="819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62023D2-EFC1-4882-A723-23E59D82F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28" y="17165"/>
            <a:ext cx="1603466" cy="11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9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0546" y="1508126"/>
            <a:ext cx="7470907" cy="49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nl-BE" sz="3600" cap="none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149013" cy="4667249"/>
          </a:xfrm>
        </p:spPr>
        <p:txBody>
          <a:bodyPr>
            <a:normAutofit/>
          </a:bodyPr>
          <a:lstStyle/>
          <a:p>
            <a:pPr marL="0" indent="0"/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Aansluiten bij bestaande participatietrajecten in het ziekenhuis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Tempo en mogelijkheden van verenigingen respecteren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Respect voor bekommernissen in het ziekenhuis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Aandacht voor factoren die leiden tot argwaan, koudwatervrees,…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nl-BE" sz="20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nl-BE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nl-BE" sz="20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nl-BE" sz="2000" dirty="0">
              <a:latin typeface="Calibri" panose="020F050202020403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Realistische engagementen 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 Groeiscenario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nl-BE" dirty="0">
              <a:solidFill>
                <a:srgbClr val="30A0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nl-BE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TZ/ ZOPP geeft feedback en is facilitator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215-FD1E-4AC1-ADE6-8F6870C3396D}" type="slidenum">
              <a:rPr lang="nl-BE" smtClean="0"/>
              <a:t>6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C1F272-9B13-47EE-AFCD-274EE2B1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2" y="270388"/>
            <a:ext cx="1143000" cy="819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01AA5CA-01D2-49BF-87D3-07A6D5599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28" y="17165"/>
            <a:ext cx="1603466" cy="11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539" y="1592570"/>
            <a:ext cx="7227590" cy="49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2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449610"/>
            <a:ext cx="8296335" cy="819150"/>
          </a:xfrm>
        </p:spPr>
        <p:txBody>
          <a:bodyPr>
            <a:noAutofit/>
          </a:bodyPr>
          <a:lstStyle/>
          <a:p>
            <a:pPr algn="ctr"/>
            <a:r>
              <a:rPr lang="nl-BE" sz="3600" cap="none" dirty="0">
                <a:solidFill>
                  <a:srgbClr val="30A0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BETROKKEN PARTIJEN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125" y="1494857"/>
            <a:ext cx="11072814" cy="50407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BE" sz="2600" dirty="0">
                <a:solidFill>
                  <a:srgbClr val="E58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Ziekenhuis:</a:t>
            </a:r>
          </a:p>
          <a:p>
            <a:pPr marL="580644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Directiecomité: ondertekening intentieverklaring</a:t>
            </a:r>
          </a:p>
          <a:p>
            <a:pPr marL="580644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Stafmedewerker kwaliteit/Diensthoofd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patiëntenbegeleiding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/Hoofd sociale dienst/…</a:t>
            </a:r>
          </a:p>
          <a:p>
            <a:pPr marL="580644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Coördinator vrijwilligerswerking</a:t>
            </a:r>
          </a:p>
          <a:p>
            <a:pPr marL="580644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Juridische dienst</a:t>
            </a:r>
          </a:p>
          <a:p>
            <a:pPr marL="237744" lvl="2" indent="0">
              <a:lnSpc>
                <a:spcPct val="110000"/>
              </a:lnSpc>
              <a:spcBef>
                <a:spcPts val="0"/>
              </a:spcBef>
              <a:buNone/>
            </a:pPr>
            <a:endParaRPr lang="nl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4894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nl-BE" sz="2600" dirty="0">
                <a:solidFill>
                  <a:srgbClr val="E58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Patiëntenverenigingen</a:t>
            </a:r>
          </a:p>
          <a:p>
            <a:pPr marL="237744" lvl="2" indent="0">
              <a:lnSpc>
                <a:spcPct val="110000"/>
              </a:lnSpc>
              <a:spcBef>
                <a:spcPts val="0"/>
              </a:spcBef>
              <a:buNone/>
            </a:pPr>
            <a:endParaRPr lang="nl-BE" sz="2600" dirty="0">
              <a:solidFill>
                <a:srgbClr val="E581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4894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nl-BE" sz="2600" dirty="0">
                <a:solidFill>
                  <a:srgbClr val="E58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Trefpunt Zelfhulp/ZOPP vzw Limburg </a:t>
            </a:r>
          </a:p>
          <a:p>
            <a:pPr marL="237744" lvl="2" indent="0">
              <a:buNone/>
            </a:pPr>
            <a:endParaRPr lang="nl-BE" sz="2400" dirty="0">
              <a:solidFill>
                <a:srgbClr val="E581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7744" lvl="2" indent="0">
              <a:buClr>
                <a:srgbClr val="F96A1B"/>
              </a:buClr>
              <a:buNone/>
            </a:pPr>
            <a:endParaRPr lang="nl-BE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7744" lvl="2" indent="0">
              <a:buClr>
                <a:srgbClr val="F96A1B"/>
              </a:buClr>
              <a:buNone/>
            </a:pPr>
            <a:endParaRPr lang="nl-BE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7744" lvl="2" indent="0">
              <a:buClr>
                <a:srgbClr val="F96A1B"/>
              </a:buClr>
              <a:buNone/>
            </a:pPr>
            <a:endParaRPr lang="nl-BE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7744" lvl="2" indent="0">
              <a:buNone/>
            </a:pPr>
            <a:endParaRPr lang="nl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215-FD1E-4AC1-ADE6-8F6870C3396D}" type="slidenum">
              <a:rPr lang="nl-BE" smtClean="0"/>
              <a:t>8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3C2892-558D-4CF8-A7E4-1334EBDDE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2" y="270388"/>
            <a:ext cx="1143000" cy="819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84E21E-A206-4AF8-9743-78EE49BD0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28" y="17165"/>
            <a:ext cx="1603466" cy="11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103" y="365125"/>
            <a:ext cx="6609026" cy="422977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2CEB240-40A4-45C1-968B-E2EB278C4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994" y="3333476"/>
            <a:ext cx="4890712" cy="31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27626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VPP">
      <a:dk1>
        <a:srgbClr val="4C4B25"/>
      </a:dk1>
      <a:lt1>
        <a:srgbClr val="FFFFFF"/>
      </a:lt1>
      <a:dk2>
        <a:srgbClr val="FFFFFF"/>
      </a:dk2>
      <a:lt2>
        <a:srgbClr val="FFFFFF"/>
      </a:lt2>
      <a:accent1>
        <a:srgbClr val="A6CE39"/>
      </a:accent1>
      <a:accent2>
        <a:srgbClr val="D07C00"/>
      </a:accent2>
      <a:accent3>
        <a:srgbClr val="4C4B25"/>
      </a:accent3>
      <a:accent4>
        <a:srgbClr val="8064A2"/>
      </a:accent4>
      <a:accent5>
        <a:srgbClr val="4BACC6"/>
      </a:accent5>
      <a:accent6>
        <a:srgbClr val="F79646"/>
      </a:accent6>
      <a:hlink>
        <a:srgbClr val="A6CE39"/>
      </a:hlink>
      <a:folHlink>
        <a:srgbClr val="D07C00"/>
      </a:folHlink>
    </a:clrScheme>
    <a:fontScheme name="VP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a1">
  <a:themeElements>
    <a:clrScheme name="VPP">
      <a:dk1>
        <a:srgbClr val="4C4B25"/>
      </a:dk1>
      <a:lt1>
        <a:srgbClr val="FFFFFF"/>
      </a:lt1>
      <a:dk2>
        <a:srgbClr val="FFFFFF"/>
      </a:dk2>
      <a:lt2>
        <a:srgbClr val="FFFFFF"/>
      </a:lt2>
      <a:accent1>
        <a:srgbClr val="A6CE39"/>
      </a:accent1>
      <a:accent2>
        <a:srgbClr val="D07C00"/>
      </a:accent2>
      <a:accent3>
        <a:srgbClr val="4C4B25"/>
      </a:accent3>
      <a:accent4>
        <a:srgbClr val="8064A2"/>
      </a:accent4>
      <a:accent5>
        <a:srgbClr val="4BACC6"/>
      </a:accent5>
      <a:accent6>
        <a:srgbClr val="F79646"/>
      </a:accent6>
      <a:hlink>
        <a:srgbClr val="A6CE39"/>
      </a:hlink>
      <a:folHlink>
        <a:srgbClr val="D07C00"/>
      </a:folHlink>
    </a:clrScheme>
    <a:fontScheme name="VP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ema1">
  <a:themeElements>
    <a:clrScheme name="VPP">
      <a:dk1>
        <a:srgbClr val="4C4B25"/>
      </a:dk1>
      <a:lt1>
        <a:srgbClr val="FFFFFF"/>
      </a:lt1>
      <a:dk2>
        <a:srgbClr val="FFFFFF"/>
      </a:dk2>
      <a:lt2>
        <a:srgbClr val="FFFFFF"/>
      </a:lt2>
      <a:accent1>
        <a:srgbClr val="A6CE39"/>
      </a:accent1>
      <a:accent2>
        <a:srgbClr val="D07C00"/>
      </a:accent2>
      <a:accent3>
        <a:srgbClr val="4C4B25"/>
      </a:accent3>
      <a:accent4>
        <a:srgbClr val="8064A2"/>
      </a:accent4>
      <a:accent5>
        <a:srgbClr val="4BACC6"/>
      </a:accent5>
      <a:accent6>
        <a:srgbClr val="F79646"/>
      </a:accent6>
      <a:hlink>
        <a:srgbClr val="A6CE39"/>
      </a:hlink>
      <a:folHlink>
        <a:srgbClr val="D07C00"/>
      </a:folHlink>
    </a:clrScheme>
    <a:fontScheme name="VP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PP">
    <a:dk1>
      <a:srgbClr val="4C4B25"/>
    </a:dk1>
    <a:lt1>
      <a:srgbClr val="FFFFFF"/>
    </a:lt1>
    <a:dk2>
      <a:srgbClr val="FFFFFF"/>
    </a:dk2>
    <a:lt2>
      <a:srgbClr val="FFFFFF"/>
    </a:lt2>
    <a:accent1>
      <a:srgbClr val="A6CE39"/>
    </a:accent1>
    <a:accent2>
      <a:srgbClr val="D07C00"/>
    </a:accent2>
    <a:accent3>
      <a:srgbClr val="4C4B25"/>
    </a:accent3>
    <a:accent4>
      <a:srgbClr val="8064A2"/>
    </a:accent4>
    <a:accent5>
      <a:srgbClr val="4BACC6"/>
    </a:accent5>
    <a:accent6>
      <a:srgbClr val="F79646"/>
    </a:accent6>
    <a:hlink>
      <a:srgbClr val="A6CE39"/>
    </a:hlink>
    <a:folHlink>
      <a:srgbClr val="D07C00"/>
    </a:folHlink>
  </a:clrScheme>
</a:themeOverride>
</file>

<file path=ppt/theme/themeOverride2.xml><?xml version="1.0" encoding="utf-8"?>
<a:themeOverride xmlns:a="http://schemas.openxmlformats.org/drawingml/2006/main">
  <a:clrScheme name="VPP">
    <a:dk1>
      <a:srgbClr val="4C4B25"/>
    </a:dk1>
    <a:lt1>
      <a:srgbClr val="FFFFFF"/>
    </a:lt1>
    <a:dk2>
      <a:srgbClr val="FFFFFF"/>
    </a:dk2>
    <a:lt2>
      <a:srgbClr val="FFFFFF"/>
    </a:lt2>
    <a:accent1>
      <a:srgbClr val="A6CE39"/>
    </a:accent1>
    <a:accent2>
      <a:srgbClr val="D07C00"/>
    </a:accent2>
    <a:accent3>
      <a:srgbClr val="4C4B25"/>
    </a:accent3>
    <a:accent4>
      <a:srgbClr val="8064A2"/>
    </a:accent4>
    <a:accent5>
      <a:srgbClr val="4BACC6"/>
    </a:accent5>
    <a:accent6>
      <a:srgbClr val="F79646"/>
    </a:accent6>
    <a:hlink>
      <a:srgbClr val="A6CE39"/>
    </a:hlink>
    <a:folHlink>
      <a:srgbClr val="D07C00"/>
    </a:folHlink>
  </a:clrScheme>
</a:themeOverride>
</file>

<file path=ppt/theme/themeOverride3.xml><?xml version="1.0" encoding="utf-8"?>
<a:themeOverride xmlns:a="http://schemas.openxmlformats.org/drawingml/2006/main">
  <a:clrScheme name="VPP">
    <a:dk1>
      <a:srgbClr val="4C4B25"/>
    </a:dk1>
    <a:lt1>
      <a:srgbClr val="FFFFFF"/>
    </a:lt1>
    <a:dk2>
      <a:srgbClr val="FFFFFF"/>
    </a:dk2>
    <a:lt2>
      <a:srgbClr val="FFFFFF"/>
    </a:lt2>
    <a:accent1>
      <a:srgbClr val="A6CE39"/>
    </a:accent1>
    <a:accent2>
      <a:srgbClr val="D07C00"/>
    </a:accent2>
    <a:accent3>
      <a:srgbClr val="4C4B25"/>
    </a:accent3>
    <a:accent4>
      <a:srgbClr val="8064A2"/>
    </a:accent4>
    <a:accent5>
      <a:srgbClr val="4BACC6"/>
    </a:accent5>
    <a:accent6>
      <a:srgbClr val="F79646"/>
    </a:accent6>
    <a:hlink>
      <a:srgbClr val="A6CE39"/>
    </a:hlink>
    <a:folHlink>
      <a:srgbClr val="D07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B462F421E754FA6D273468B91C616" ma:contentTypeVersion="11" ma:contentTypeDescription="Een nieuw document maken." ma:contentTypeScope="" ma:versionID="412c13b9b94b242f7001faa05a790999">
  <xsd:schema xmlns:xsd="http://www.w3.org/2001/XMLSchema" xmlns:xs="http://www.w3.org/2001/XMLSchema" xmlns:p="http://schemas.microsoft.com/office/2006/metadata/properties" xmlns:ns2="15f23b6d-66e4-4a1b-8565-b86fe22530df" targetNamespace="http://schemas.microsoft.com/office/2006/metadata/properties" ma:root="true" ma:fieldsID="2ab55f2189d16103e2eaf3d38de58c7c" ns2:_="">
    <xsd:import namespace="15f23b6d-66e4-4a1b-8565-b86fe2253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3b6d-66e4-4a1b-8565-b86fe2253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AB26B-7548-4BF8-81EF-73E8DD163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23b6d-66e4-4a1b-8565-b86fe2253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4B21FD-95DF-4CAD-82AD-E4F972E338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910FAE-43DD-4898-86CF-110046D7E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16787</TotalTime>
  <Words>284</Words>
  <Application>Microsoft Office PowerPoint</Application>
  <PresentationFormat>Breedbeeld</PresentationFormat>
  <Paragraphs>99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Courier New</vt:lpstr>
      <vt:lpstr>Trebuchet MS</vt:lpstr>
      <vt:lpstr>Verdana</vt:lpstr>
      <vt:lpstr>Wingdings</vt:lpstr>
      <vt:lpstr>1_Kantoorthema</vt:lpstr>
      <vt:lpstr>Thema1</vt:lpstr>
      <vt:lpstr>1_Thema1</vt:lpstr>
      <vt:lpstr>2_Thema1</vt:lpstr>
      <vt:lpstr>Zelfhulpvriendelijk Ziekenhuis  </vt:lpstr>
      <vt:lpstr>CONCEPT ZELFHULPVRIENDELIJK ZIEKENHUIS</vt:lpstr>
      <vt:lpstr>EIGEN PUBLICATIES</vt:lpstr>
      <vt:lpstr>ZELFHULPVRIENDELIJK ZIEKENHUIS</vt:lpstr>
      <vt:lpstr>PowerPoint-presentatie</vt:lpstr>
      <vt:lpstr>MAATWERK</vt:lpstr>
      <vt:lpstr>PowerPoint-presentatie</vt:lpstr>
      <vt:lpstr>BETROKKEN PARTIJEN</vt:lpstr>
      <vt:lpstr>PowerPoint-presentatie</vt:lpstr>
      <vt:lpstr>PowerPoint-presentatie</vt:lpstr>
      <vt:lpstr>SAMENWERKENDE ZIEKENHUIZEN</vt:lpstr>
      <vt:lpstr>Trefpunt Zelfhulp vzw www.zelfhulp.be </vt:lpstr>
      <vt:lpstr>PowerPoint-presentatie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patiëntenparticipatie</dc:title>
  <dc:creator>Carine Van Wanseele</dc:creator>
  <cp:lastModifiedBy>Jens De Wulf</cp:lastModifiedBy>
  <cp:revision>124</cp:revision>
  <cp:lastPrinted>2020-12-07T08:05:23Z</cp:lastPrinted>
  <dcterms:created xsi:type="dcterms:W3CDTF">2017-10-31T14:38:00Z</dcterms:created>
  <dcterms:modified xsi:type="dcterms:W3CDTF">2022-04-07T16:16:07Z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0x010100352B462F421E754FA6D273468B91C616</vt:lpwstr>
  </property>
</Properties>
</file>