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66" r:id="rId2"/>
    <p:sldId id="264" r:id="rId3"/>
    <p:sldId id="259" r:id="rId4"/>
    <p:sldId id="279" r:id="rId5"/>
    <p:sldId id="260" r:id="rId6"/>
    <p:sldId id="267" r:id="rId7"/>
    <p:sldId id="268" r:id="rId8"/>
    <p:sldId id="427" r:id="rId9"/>
    <p:sldId id="265" r:id="rId10"/>
    <p:sldId id="291" r:id="rId11"/>
    <p:sldId id="270" r:id="rId12"/>
    <p:sldId id="272" r:id="rId13"/>
    <p:sldId id="292" r:id="rId14"/>
    <p:sldId id="273" r:id="rId15"/>
    <p:sldId id="274" r:id="rId16"/>
    <p:sldId id="293" r:id="rId17"/>
    <p:sldId id="276" r:id="rId18"/>
    <p:sldId id="277" r:id="rId19"/>
    <p:sldId id="281" r:id="rId20"/>
    <p:sldId id="282" r:id="rId21"/>
    <p:sldId id="294" r:id="rId22"/>
    <p:sldId id="284" r:id="rId23"/>
    <p:sldId id="295" r:id="rId24"/>
    <p:sldId id="297" r:id="rId25"/>
    <p:sldId id="298" r:id="rId26"/>
    <p:sldId id="299" r:id="rId27"/>
    <p:sldId id="301" r:id="rId28"/>
    <p:sldId id="302" r:id="rId29"/>
    <p:sldId id="304" r:id="rId30"/>
    <p:sldId id="305" r:id="rId31"/>
    <p:sldId id="306" r:id="rId32"/>
    <p:sldId id="307" r:id="rId33"/>
    <p:sldId id="308" r:id="rId34"/>
    <p:sldId id="309" r:id="rId35"/>
    <p:sldId id="310" r:id="rId36"/>
    <p:sldId id="311" r:id="rId37"/>
    <p:sldId id="283" r:id="rId38"/>
    <p:sldId id="312" r:id="rId39"/>
    <p:sldId id="313" r:id="rId40"/>
    <p:sldId id="314" r:id="rId41"/>
    <p:sldId id="315" r:id="rId42"/>
    <p:sldId id="316" r:id="rId43"/>
    <p:sldId id="317" r:id="rId44"/>
    <p:sldId id="318" r:id="rId45"/>
    <p:sldId id="319" r:id="rId46"/>
    <p:sldId id="320" r:id="rId47"/>
    <p:sldId id="321" r:id="rId48"/>
    <p:sldId id="322" r:id="rId49"/>
    <p:sldId id="323" r:id="rId50"/>
    <p:sldId id="324" r:id="rId51"/>
    <p:sldId id="325" r:id="rId52"/>
    <p:sldId id="326" r:id="rId53"/>
    <p:sldId id="269" r:id="rId54"/>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8686"/>
    <a:srgbClr val="F4D1D1"/>
    <a:srgbClr val="4D4D4D"/>
    <a:srgbClr val="F60EC4"/>
    <a:srgbClr val="83ADBE"/>
    <a:srgbClr val="65A0B2"/>
    <a:srgbClr val="005B7F"/>
    <a:srgbClr val="00B6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327"/>
  </p:normalViewPr>
  <p:slideViewPr>
    <p:cSldViewPr snapToGrid="0" snapToObjects="1">
      <p:cViewPr varScale="1">
        <p:scale>
          <a:sx n="64" d="100"/>
          <a:sy n="64" d="100"/>
        </p:scale>
        <p:origin x="7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4A0E3A-C87B-A449-881B-5E2AAA4B3E81}" type="datetimeFigureOut">
              <a:rPr lang="nl-BE" smtClean="0"/>
              <a:t>5/07/2023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66C980-23B6-FF4A-ADA3-AB8A2E0EFDED}" type="slidenum">
              <a:rPr lang="nl-BE" smtClean="0"/>
              <a:t>‹nr.›</a:t>
            </a:fld>
            <a:endParaRPr lang="nl-BE"/>
          </a:p>
        </p:txBody>
      </p:sp>
    </p:spTree>
    <p:extLst>
      <p:ext uri="{BB962C8B-B14F-4D97-AF65-F5344CB8AC3E}">
        <p14:creationId xmlns:p14="http://schemas.microsoft.com/office/powerpoint/2010/main" val="2891176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BCBDD3-67AB-2C46-A998-3EE743E7F368}"/>
              </a:ext>
            </a:extLst>
          </p:cNvPr>
          <p:cNvSpPr>
            <a:spLocks noGrp="1"/>
          </p:cNvSpPr>
          <p:nvPr>
            <p:ph type="ctrTitle"/>
          </p:nvPr>
        </p:nvSpPr>
        <p:spPr>
          <a:xfrm>
            <a:off x="4220029" y="1964503"/>
            <a:ext cx="6865257" cy="1332990"/>
          </a:xfrm>
          <a:ln>
            <a:noFill/>
          </a:ln>
        </p:spPr>
        <p:txBody>
          <a:bodyPr anchor="b">
            <a:normAutofit/>
          </a:bodyPr>
          <a:lstStyle>
            <a:lvl1pPr algn="r">
              <a:defRPr sz="4400" b="1">
                <a:solidFill>
                  <a:srgbClr val="005B7F"/>
                </a:solidFill>
              </a:defRPr>
            </a:lvl1pPr>
          </a:lstStyle>
          <a:p>
            <a:r>
              <a:rPr lang="nl-NL" dirty="0"/>
              <a:t>Klik om stijl te bewerken</a:t>
            </a:r>
            <a:endParaRPr lang="nl-BE" dirty="0"/>
          </a:p>
        </p:txBody>
      </p:sp>
      <p:sp>
        <p:nvSpPr>
          <p:cNvPr id="3" name="Ondertitel 2">
            <a:extLst>
              <a:ext uri="{FF2B5EF4-FFF2-40B4-BE49-F238E27FC236}">
                <a16:creationId xmlns:a16="http://schemas.microsoft.com/office/drawing/2014/main" id="{324A65AC-0FF7-4340-A29B-74856A76E62A}"/>
              </a:ext>
            </a:extLst>
          </p:cNvPr>
          <p:cNvSpPr>
            <a:spLocks noGrp="1"/>
          </p:cNvSpPr>
          <p:nvPr>
            <p:ph type="subTitle" idx="1"/>
          </p:nvPr>
        </p:nvSpPr>
        <p:spPr>
          <a:xfrm>
            <a:off x="4220029" y="3590372"/>
            <a:ext cx="6865258" cy="995249"/>
          </a:xfrm>
        </p:spPr>
        <p:txBody>
          <a:bodyPr>
            <a:normAutofit/>
          </a:bodyPr>
          <a:lstStyle>
            <a:lvl1pPr marL="0" indent="0" algn="r">
              <a:buNone/>
              <a:defRPr sz="2000">
                <a:solidFill>
                  <a:srgbClr val="00B6F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dirty="0"/>
          </a:p>
        </p:txBody>
      </p:sp>
      <p:sp>
        <p:nvSpPr>
          <p:cNvPr id="4" name="Tijdelijke aanduiding voor datum 3">
            <a:extLst>
              <a:ext uri="{FF2B5EF4-FFF2-40B4-BE49-F238E27FC236}">
                <a16:creationId xmlns:a16="http://schemas.microsoft.com/office/drawing/2014/main" id="{E9EF02D0-632D-2E40-877F-A5C81C48ED1F}"/>
              </a:ext>
            </a:extLst>
          </p:cNvPr>
          <p:cNvSpPr>
            <a:spLocks noGrp="1"/>
          </p:cNvSpPr>
          <p:nvPr>
            <p:ph type="dt" sz="half" idx="10"/>
          </p:nvPr>
        </p:nvSpPr>
        <p:spPr>
          <a:xfrm>
            <a:off x="8342086" y="5873750"/>
            <a:ext cx="2743200" cy="365125"/>
          </a:xfrm>
          <a:prstGeom prst="rect">
            <a:avLst/>
          </a:prstGeom>
        </p:spPr>
        <p:txBody>
          <a:bodyPr/>
          <a:lstStyle>
            <a:lvl1pPr algn="r">
              <a:defRPr sz="1400">
                <a:latin typeface="Century Gothic" panose="020B0502020202020204" pitchFamily="34" charset="0"/>
              </a:defRPr>
            </a:lvl1pPr>
          </a:lstStyle>
          <a:p>
            <a:fld id="{85396183-2895-5D44-82B0-CDF3907333A5}" type="datetime1">
              <a:rPr lang="nl-BE" smtClean="0"/>
              <a:t>5/07/2023</a:t>
            </a:fld>
            <a:endParaRPr lang="nl-BE" dirty="0"/>
          </a:p>
        </p:txBody>
      </p:sp>
    </p:spTree>
    <p:extLst>
      <p:ext uri="{BB962C8B-B14F-4D97-AF65-F5344CB8AC3E}">
        <p14:creationId xmlns:p14="http://schemas.microsoft.com/office/powerpoint/2010/main" val="3671210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ot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BCBDD3-67AB-2C46-A998-3EE743E7F368}"/>
              </a:ext>
            </a:extLst>
          </p:cNvPr>
          <p:cNvSpPr>
            <a:spLocks noGrp="1"/>
          </p:cNvSpPr>
          <p:nvPr>
            <p:ph type="ctrTitle"/>
          </p:nvPr>
        </p:nvSpPr>
        <p:spPr>
          <a:xfrm>
            <a:off x="4220029" y="2096010"/>
            <a:ext cx="6865257" cy="1332990"/>
          </a:xfrm>
          <a:ln>
            <a:noFill/>
          </a:ln>
        </p:spPr>
        <p:txBody>
          <a:bodyPr anchor="b">
            <a:normAutofit/>
          </a:bodyPr>
          <a:lstStyle>
            <a:lvl1pPr algn="r">
              <a:defRPr sz="4400" b="1">
                <a:solidFill>
                  <a:srgbClr val="005B7F"/>
                </a:solidFill>
              </a:defRPr>
            </a:lvl1pPr>
          </a:lstStyle>
          <a:p>
            <a:r>
              <a:rPr lang="nl-NL"/>
              <a:t>Klik om stijl te bewerken</a:t>
            </a:r>
            <a:endParaRPr lang="nl-BE" dirty="0"/>
          </a:p>
        </p:txBody>
      </p:sp>
      <p:sp>
        <p:nvSpPr>
          <p:cNvPr id="4" name="Tijdelijke aanduiding voor datum 3">
            <a:extLst>
              <a:ext uri="{FF2B5EF4-FFF2-40B4-BE49-F238E27FC236}">
                <a16:creationId xmlns:a16="http://schemas.microsoft.com/office/drawing/2014/main" id="{E9EF02D0-632D-2E40-877F-A5C81C48ED1F}"/>
              </a:ext>
            </a:extLst>
          </p:cNvPr>
          <p:cNvSpPr>
            <a:spLocks noGrp="1"/>
          </p:cNvSpPr>
          <p:nvPr>
            <p:ph type="dt" sz="half" idx="10"/>
          </p:nvPr>
        </p:nvSpPr>
        <p:spPr>
          <a:xfrm>
            <a:off x="8342086" y="5873750"/>
            <a:ext cx="2743200" cy="365125"/>
          </a:xfrm>
          <a:prstGeom prst="rect">
            <a:avLst/>
          </a:prstGeom>
        </p:spPr>
        <p:txBody>
          <a:bodyPr/>
          <a:lstStyle>
            <a:lvl1pPr algn="r">
              <a:defRPr sz="1400">
                <a:solidFill>
                  <a:srgbClr val="00B6F1"/>
                </a:solidFill>
                <a:latin typeface="Century Gothic" panose="020B0502020202020204" pitchFamily="34" charset="0"/>
              </a:defRPr>
            </a:lvl1pPr>
          </a:lstStyle>
          <a:p>
            <a:r>
              <a:rPr lang="nl-BE" dirty="0"/>
              <a:t>www.zorgneticuro.be</a:t>
            </a:r>
          </a:p>
        </p:txBody>
      </p:sp>
    </p:spTree>
    <p:extLst>
      <p:ext uri="{BB962C8B-B14F-4D97-AF65-F5344CB8AC3E}">
        <p14:creationId xmlns:p14="http://schemas.microsoft.com/office/powerpoint/2010/main" val="612635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59F8FE-C15B-4B7C-9A76-A75C6476755D}"/>
              </a:ext>
            </a:extLst>
          </p:cNvPr>
          <p:cNvSpPr>
            <a:spLocks noGrp="1"/>
          </p:cNvSpPr>
          <p:nvPr>
            <p:ph type="title"/>
          </p:nvPr>
        </p:nvSpPr>
        <p:spPr/>
        <p:txBody>
          <a:bodyPr/>
          <a:lstStyle/>
          <a:p>
            <a:r>
              <a:rPr lang="nl-NL" dirty="0"/>
              <a:t>Klik om stijl te bewerken</a:t>
            </a:r>
            <a:endParaRPr lang="en-GB" dirty="0"/>
          </a:p>
        </p:txBody>
      </p:sp>
      <p:sp>
        <p:nvSpPr>
          <p:cNvPr id="3" name="Tijdelijke aanduiding voor dianummer 2">
            <a:extLst>
              <a:ext uri="{FF2B5EF4-FFF2-40B4-BE49-F238E27FC236}">
                <a16:creationId xmlns:a16="http://schemas.microsoft.com/office/drawing/2014/main" id="{50883EA9-6051-420F-9D56-D8877A6CE684}"/>
              </a:ext>
            </a:extLst>
          </p:cNvPr>
          <p:cNvSpPr>
            <a:spLocks noGrp="1"/>
          </p:cNvSpPr>
          <p:nvPr>
            <p:ph type="sldNum" sz="quarter" idx="10"/>
          </p:nvPr>
        </p:nvSpPr>
        <p:spPr/>
        <p:txBody>
          <a:bodyPr/>
          <a:lstStyle/>
          <a:p>
            <a:fld id="{1D5CFAAA-B96F-5D4A-AD11-CD1A2354611D}" type="slidenum">
              <a:rPr lang="nl-BE" smtClean="0"/>
              <a:pPr/>
              <a:t>‹nr.›</a:t>
            </a:fld>
            <a:endParaRPr lang="nl-BE" dirty="0"/>
          </a:p>
        </p:txBody>
      </p:sp>
      <p:sp>
        <p:nvSpPr>
          <p:cNvPr id="4" name="Tijdelijke aanduiding voor inhoud 2">
            <a:extLst>
              <a:ext uri="{FF2B5EF4-FFF2-40B4-BE49-F238E27FC236}">
                <a16:creationId xmlns:a16="http://schemas.microsoft.com/office/drawing/2014/main" id="{49AB5F07-0314-44D1-AFC8-2715F87EB0EE}"/>
              </a:ext>
            </a:extLst>
          </p:cNvPr>
          <p:cNvSpPr>
            <a:spLocks noGrp="1"/>
          </p:cNvSpPr>
          <p:nvPr>
            <p:ph idx="1"/>
          </p:nvPr>
        </p:nvSpPr>
        <p:spPr>
          <a:xfrm>
            <a:off x="838199" y="1661653"/>
            <a:ext cx="10276465" cy="451531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4065930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E17B2E5-322A-AF41-9AA1-AFDF3A2D0430}"/>
              </a:ext>
            </a:extLst>
          </p:cNvPr>
          <p:cNvSpPr>
            <a:spLocks noGrp="1"/>
          </p:cNvSpPr>
          <p:nvPr>
            <p:ph idx="1"/>
          </p:nvPr>
        </p:nvSpPr>
        <p:spPr>
          <a:xfrm>
            <a:off x="838199" y="2744395"/>
            <a:ext cx="10276465" cy="34325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6" name="Tijdelijke aanduiding voor dianummer 5">
            <a:extLst>
              <a:ext uri="{FF2B5EF4-FFF2-40B4-BE49-F238E27FC236}">
                <a16:creationId xmlns:a16="http://schemas.microsoft.com/office/drawing/2014/main" id="{F1D3696C-9C66-994C-8188-6B955204F1FC}"/>
              </a:ext>
            </a:extLst>
          </p:cNvPr>
          <p:cNvSpPr>
            <a:spLocks noGrp="1"/>
          </p:cNvSpPr>
          <p:nvPr>
            <p:ph type="sldNum" sz="quarter" idx="12"/>
          </p:nvPr>
        </p:nvSpPr>
        <p:spPr/>
        <p:txBody>
          <a:bodyPr/>
          <a:lstStyle/>
          <a:p>
            <a:fld id="{1D5CFAAA-B96F-5D4A-AD11-CD1A2354611D}" type="slidenum">
              <a:rPr lang="nl-BE" smtClean="0"/>
              <a:t>‹nr.›</a:t>
            </a:fld>
            <a:endParaRPr lang="nl-BE"/>
          </a:p>
        </p:txBody>
      </p:sp>
      <p:sp>
        <p:nvSpPr>
          <p:cNvPr id="7" name="Ondertitel 2">
            <a:extLst>
              <a:ext uri="{FF2B5EF4-FFF2-40B4-BE49-F238E27FC236}">
                <a16:creationId xmlns:a16="http://schemas.microsoft.com/office/drawing/2014/main" id="{C69703C9-8970-0F4C-BDBA-CFA09D93A6CB}"/>
              </a:ext>
            </a:extLst>
          </p:cNvPr>
          <p:cNvSpPr>
            <a:spLocks noGrp="1"/>
          </p:cNvSpPr>
          <p:nvPr>
            <p:ph type="subTitle" idx="14"/>
          </p:nvPr>
        </p:nvSpPr>
        <p:spPr>
          <a:xfrm>
            <a:off x="837825" y="1635760"/>
            <a:ext cx="10276840" cy="984642"/>
          </a:xfrm>
        </p:spPr>
        <p:txBody>
          <a:bodyPr>
            <a:normAutofit/>
          </a:bodyPr>
          <a:lstStyle>
            <a:lvl1pPr marL="0" indent="0" algn="l">
              <a:buNone/>
              <a:tabLst/>
              <a:defRPr sz="2000" b="1">
                <a:solidFill>
                  <a:srgbClr val="4D4D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dirty="0"/>
          </a:p>
        </p:txBody>
      </p:sp>
      <p:sp>
        <p:nvSpPr>
          <p:cNvPr id="5" name="Titel 4">
            <a:extLst>
              <a:ext uri="{FF2B5EF4-FFF2-40B4-BE49-F238E27FC236}">
                <a16:creationId xmlns:a16="http://schemas.microsoft.com/office/drawing/2014/main" id="{C15F183D-C64D-194A-BA7A-9BBBADC8C7FA}"/>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2701953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to">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09DD8C3B-A289-AF49-95B0-3C249FDCD950}"/>
              </a:ext>
            </a:extLst>
          </p:cNvPr>
          <p:cNvSpPr>
            <a:spLocks noGrp="1"/>
          </p:cNvSpPr>
          <p:nvPr>
            <p:ph type="pic" sz="quarter" idx="13"/>
          </p:nvPr>
        </p:nvSpPr>
        <p:spPr>
          <a:xfrm>
            <a:off x="0" y="1564522"/>
            <a:ext cx="11112649" cy="4912932"/>
          </a:xfrm>
        </p:spPr>
        <p:txBody>
          <a:bodyPr/>
          <a:lstStyle>
            <a:lvl1pPr marL="0" indent="0" algn="ctr">
              <a:buNone/>
              <a:defRPr/>
            </a:lvl1pPr>
          </a:lstStyle>
          <a:p>
            <a:r>
              <a:rPr lang="nl-NL"/>
              <a:t>Klik op het pictogram als u een afbeelding wilt toevoegen</a:t>
            </a:r>
            <a:endParaRPr lang="nl-BE" dirty="0"/>
          </a:p>
        </p:txBody>
      </p:sp>
      <p:sp>
        <p:nvSpPr>
          <p:cNvPr id="6" name="Tijdelijke aanduiding voor dianummer 5">
            <a:extLst>
              <a:ext uri="{FF2B5EF4-FFF2-40B4-BE49-F238E27FC236}">
                <a16:creationId xmlns:a16="http://schemas.microsoft.com/office/drawing/2014/main" id="{D87BFBCD-E53A-8541-8F93-1F3A836229EA}"/>
              </a:ext>
            </a:extLst>
          </p:cNvPr>
          <p:cNvSpPr>
            <a:spLocks noGrp="1"/>
          </p:cNvSpPr>
          <p:nvPr>
            <p:ph type="sldNum" sz="quarter" idx="12"/>
          </p:nvPr>
        </p:nvSpPr>
        <p:spPr/>
        <p:txBody>
          <a:bodyPr/>
          <a:lstStyle/>
          <a:p>
            <a:fld id="{1D5CFAAA-B96F-5D4A-AD11-CD1A2354611D}" type="slidenum">
              <a:rPr lang="nl-BE" smtClean="0"/>
              <a:t>‹nr.›</a:t>
            </a:fld>
            <a:endParaRPr lang="nl-BE" dirty="0"/>
          </a:p>
        </p:txBody>
      </p:sp>
      <p:sp>
        <p:nvSpPr>
          <p:cNvPr id="2" name="Titel 1">
            <a:extLst>
              <a:ext uri="{FF2B5EF4-FFF2-40B4-BE49-F238E27FC236}">
                <a16:creationId xmlns:a16="http://schemas.microsoft.com/office/drawing/2014/main" id="{9C35C38B-3845-D84D-8676-E75C223AE62E}"/>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2997474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en beeld rechts">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2681C38-E4C5-2B48-AB4F-658FEC8E33DD}"/>
              </a:ext>
            </a:extLst>
          </p:cNvPr>
          <p:cNvSpPr>
            <a:spLocks noGrp="1"/>
          </p:cNvSpPr>
          <p:nvPr>
            <p:ph sz="half" idx="1"/>
          </p:nvPr>
        </p:nvSpPr>
        <p:spPr>
          <a:xfrm>
            <a:off x="838199" y="1825625"/>
            <a:ext cx="5799267"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Tijdelijke aanduiding voor inhoud 3">
            <a:extLst>
              <a:ext uri="{FF2B5EF4-FFF2-40B4-BE49-F238E27FC236}">
                <a16:creationId xmlns:a16="http://schemas.microsoft.com/office/drawing/2014/main" id="{8F243F50-B4E9-6940-B2D7-0396AEB31939}"/>
              </a:ext>
            </a:extLst>
          </p:cNvPr>
          <p:cNvSpPr>
            <a:spLocks noGrp="1"/>
          </p:cNvSpPr>
          <p:nvPr>
            <p:ph sz="half" idx="2"/>
          </p:nvPr>
        </p:nvSpPr>
        <p:spPr>
          <a:xfrm>
            <a:off x="6798832" y="1825625"/>
            <a:ext cx="4316208" cy="4351338"/>
          </a:xfrm>
        </p:spPr>
        <p:txBody>
          <a:bodyPr/>
          <a:lstStyle>
            <a:lvl1pPr marL="0" indent="0" algn="ctr">
              <a:buNone/>
              <a:defRPr/>
            </a:lvl1pPr>
          </a:lstStyle>
          <a:p>
            <a:pPr lvl="0"/>
            <a:r>
              <a:rPr lang="nl-NL"/>
              <a:t>Klikken om de tekststijl van het model te bewerken</a:t>
            </a:r>
          </a:p>
          <a:p>
            <a:pPr lvl="1"/>
            <a:r>
              <a:rPr lang="nl-NL"/>
              <a:t>Tweede niveau</a:t>
            </a:r>
          </a:p>
          <a:p>
            <a:pPr lvl="2"/>
            <a:r>
              <a:rPr lang="nl-NL"/>
              <a:t>Derde niveau</a:t>
            </a:r>
          </a:p>
        </p:txBody>
      </p:sp>
      <p:sp>
        <p:nvSpPr>
          <p:cNvPr id="7" name="Tijdelijke aanduiding voor dianummer 6">
            <a:extLst>
              <a:ext uri="{FF2B5EF4-FFF2-40B4-BE49-F238E27FC236}">
                <a16:creationId xmlns:a16="http://schemas.microsoft.com/office/drawing/2014/main" id="{06A84EFF-AF33-E343-8204-3271987F4043}"/>
              </a:ext>
            </a:extLst>
          </p:cNvPr>
          <p:cNvSpPr>
            <a:spLocks noGrp="1"/>
          </p:cNvSpPr>
          <p:nvPr>
            <p:ph type="sldNum" sz="quarter" idx="12"/>
          </p:nvPr>
        </p:nvSpPr>
        <p:spPr/>
        <p:txBody>
          <a:bodyPr/>
          <a:lstStyle/>
          <a:p>
            <a:fld id="{1D5CFAAA-B96F-5D4A-AD11-CD1A2354611D}" type="slidenum">
              <a:rPr lang="nl-BE" smtClean="0"/>
              <a:t>‹nr.›</a:t>
            </a:fld>
            <a:endParaRPr lang="nl-BE"/>
          </a:p>
        </p:txBody>
      </p:sp>
      <p:sp>
        <p:nvSpPr>
          <p:cNvPr id="13" name="Titel 12">
            <a:extLst>
              <a:ext uri="{FF2B5EF4-FFF2-40B4-BE49-F238E27FC236}">
                <a16:creationId xmlns:a16="http://schemas.microsoft.com/office/drawing/2014/main" id="{664806AB-64E9-E443-A5AC-658EB0CE24FE}"/>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837999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en beeld links">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2681C38-E4C5-2B48-AB4F-658FEC8E33DD}"/>
              </a:ext>
            </a:extLst>
          </p:cNvPr>
          <p:cNvSpPr>
            <a:spLocks noGrp="1"/>
          </p:cNvSpPr>
          <p:nvPr>
            <p:ph sz="half" idx="1"/>
          </p:nvPr>
        </p:nvSpPr>
        <p:spPr>
          <a:xfrm>
            <a:off x="5540829" y="1897742"/>
            <a:ext cx="5574211"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Tijdelijke aanduiding voor inhoud 3">
            <a:extLst>
              <a:ext uri="{FF2B5EF4-FFF2-40B4-BE49-F238E27FC236}">
                <a16:creationId xmlns:a16="http://schemas.microsoft.com/office/drawing/2014/main" id="{8F243F50-B4E9-6940-B2D7-0396AEB31939}"/>
              </a:ext>
            </a:extLst>
          </p:cNvPr>
          <p:cNvSpPr>
            <a:spLocks noGrp="1"/>
          </p:cNvSpPr>
          <p:nvPr>
            <p:ph sz="half" idx="2"/>
          </p:nvPr>
        </p:nvSpPr>
        <p:spPr>
          <a:xfrm>
            <a:off x="838200" y="1897742"/>
            <a:ext cx="4540624" cy="4351338"/>
          </a:xfrm>
        </p:spPr>
        <p:txBody>
          <a:bodyPr/>
          <a:lstStyle>
            <a:lvl1pPr marL="0" indent="0" algn="ctr">
              <a:buNone/>
              <a:defRPr/>
            </a:lvl1pPr>
          </a:lstStyle>
          <a:p>
            <a:pPr lvl="0"/>
            <a:r>
              <a:rPr lang="nl-NL"/>
              <a:t>Klikken om de tekststijl van het model te bewerken</a:t>
            </a:r>
          </a:p>
          <a:p>
            <a:pPr lvl="1"/>
            <a:r>
              <a:rPr lang="nl-NL"/>
              <a:t>Tweede niveau</a:t>
            </a:r>
          </a:p>
          <a:p>
            <a:pPr lvl="2"/>
            <a:r>
              <a:rPr lang="nl-NL"/>
              <a:t>Derde niveau</a:t>
            </a:r>
          </a:p>
        </p:txBody>
      </p:sp>
      <p:sp>
        <p:nvSpPr>
          <p:cNvPr id="7" name="Tijdelijke aanduiding voor dianummer 6">
            <a:extLst>
              <a:ext uri="{FF2B5EF4-FFF2-40B4-BE49-F238E27FC236}">
                <a16:creationId xmlns:a16="http://schemas.microsoft.com/office/drawing/2014/main" id="{06A84EFF-AF33-E343-8204-3271987F4043}"/>
              </a:ext>
            </a:extLst>
          </p:cNvPr>
          <p:cNvSpPr>
            <a:spLocks noGrp="1"/>
          </p:cNvSpPr>
          <p:nvPr>
            <p:ph type="sldNum" sz="quarter" idx="12"/>
          </p:nvPr>
        </p:nvSpPr>
        <p:spPr/>
        <p:txBody>
          <a:bodyPr/>
          <a:lstStyle/>
          <a:p>
            <a:fld id="{1D5CFAAA-B96F-5D4A-AD11-CD1A2354611D}" type="slidenum">
              <a:rPr lang="nl-BE" smtClean="0"/>
              <a:t>‹nr.›</a:t>
            </a:fld>
            <a:endParaRPr lang="nl-BE"/>
          </a:p>
        </p:txBody>
      </p:sp>
      <p:sp>
        <p:nvSpPr>
          <p:cNvPr id="5" name="Titel 4">
            <a:extLst>
              <a:ext uri="{FF2B5EF4-FFF2-40B4-BE49-F238E27FC236}">
                <a16:creationId xmlns:a16="http://schemas.microsoft.com/office/drawing/2014/main" id="{4C33BBF4-7857-8449-9C44-AFAD307D3A15}"/>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1905293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Enkel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73E237-2233-C64C-88ED-B704D713FD1C}"/>
              </a:ext>
            </a:extLst>
          </p:cNvPr>
          <p:cNvSpPr>
            <a:spLocks noGrp="1"/>
          </p:cNvSpPr>
          <p:nvPr>
            <p:ph type="title"/>
          </p:nvPr>
        </p:nvSpPr>
        <p:spPr/>
        <p:txBody>
          <a:bodyPr/>
          <a:lstStyle/>
          <a:p>
            <a:r>
              <a:rPr lang="nl-NL"/>
              <a:t>Klik om stijl te bewerken</a:t>
            </a:r>
            <a:endParaRPr lang="nl-BE"/>
          </a:p>
        </p:txBody>
      </p:sp>
      <p:sp>
        <p:nvSpPr>
          <p:cNvPr id="5" name="Tijdelijke aanduiding voor dianummer 4">
            <a:extLst>
              <a:ext uri="{FF2B5EF4-FFF2-40B4-BE49-F238E27FC236}">
                <a16:creationId xmlns:a16="http://schemas.microsoft.com/office/drawing/2014/main" id="{2369AF10-A09B-7943-86E9-0F08F9C32CEF}"/>
              </a:ext>
            </a:extLst>
          </p:cNvPr>
          <p:cNvSpPr>
            <a:spLocks noGrp="1"/>
          </p:cNvSpPr>
          <p:nvPr>
            <p:ph type="sldNum" sz="quarter" idx="12"/>
          </p:nvPr>
        </p:nvSpPr>
        <p:spPr/>
        <p:txBody>
          <a:bodyPr/>
          <a:lstStyle/>
          <a:p>
            <a:fld id="{1D5CFAAA-B96F-5D4A-AD11-CD1A2354611D}" type="slidenum">
              <a:rPr lang="nl-BE" smtClean="0"/>
              <a:t>‹nr.›</a:t>
            </a:fld>
            <a:endParaRPr lang="nl-BE"/>
          </a:p>
        </p:txBody>
      </p:sp>
    </p:spTree>
    <p:extLst>
      <p:ext uri="{BB962C8B-B14F-4D97-AF65-F5344CB8AC3E}">
        <p14:creationId xmlns:p14="http://schemas.microsoft.com/office/powerpoint/2010/main" val="3414200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09C079-8A79-15FC-F2DB-1D63C0666BD3}"/>
              </a:ext>
            </a:extLst>
          </p:cNvPr>
          <p:cNvSpPr>
            <a:spLocks noGrp="1"/>
          </p:cNvSpPr>
          <p:nvPr>
            <p:ph type="title"/>
          </p:nvPr>
        </p:nvSpPr>
        <p:spPr>
          <a:xfrm>
            <a:off x="838200" y="365125"/>
            <a:ext cx="10184296" cy="1160009"/>
          </a:xfrm>
        </p:spPr>
        <p:txBody>
          <a:bodyPr/>
          <a:lstStyle/>
          <a:p>
            <a:r>
              <a:rPr lang="nl-NL"/>
              <a:t>Klik om stijl te bewerken</a:t>
            </a:r>
            <a:endParaRPr lang="nl-BE"/>
          </a:p>
        </p:txBody>
      </p:sp>
      <p:sp>
        <p:nvSpPr>
          <p:cNvPr id="4" name="Tijdelijke aanduiding voor inhoud 2">
            <a:extLst>
              <a:ext uri="{FF2B5EF4-FFF2-40B4-BE49-F238E27FC236}">
                <a16:creationId xmlns:a16="http://schemas.microsoft.com/office/drawing/2014/main" id="{C64901A5-5885-95F2-4ECB-94B645FD2056}"/>
              </a:ext>
            </a:extLst>
          </p:cNvPr>
          <p:cNvSpPr>
            <a:spLocks noGrp="1"/>
          </p:cNvSpPr>
          <p:nvPr>
            <p:ph idx="1"/>
          </p:nvPr>
        </p:nvSpPr>
        <p:spPr>
          <a:xfrm>
            <a:off x="838199" y="1661653"/>
            <a:ext cx="10184297" cy="451531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5" name="Tekstvak 4">
            <a:extLst>
              <a:ext uri="{FF2B5EF4-FFF2-40B4-BE49-F238E27FC236}">
                <a16:creationId xmlns:a16="http://schemas.microsoft.com/office/drawing/2014/main" id="{04701F2A-8F7D-6754-3F97-7EF1F1B07768}"/>
              </a:ext>
            </a:extLst>
          </p:cNvPr>
          <p:cNvSpPr txBox="1"/>
          <p:nvPr userDrawn="1"/>
        </p:nvSpPr>
        <p:spPr>
          <a:xfrm>
            <a:off x="-1" y="6351104"/>
            <a:ext cx="11231217" cy="506896"/>
          </a:xfrm>
          <a:prstGeom prst="rect">
            <a:avLst/>
          </a:prstGeom>
          <a:solidFill>
            <a:schemeClr val="bg1"/>
          </a:solidFill>
        </p:spPr>
        <p:txBody>
          <a:bodyPr wrap="square" rtlCol="0">
            <a:spAutoFit/>
          </a:bodyPr>
          <a:lstStyle/>
          <a:p>
            <a:endParaRPr lang="nl-BE" dirty="0"/>
          </a:p>
        </p:txBody>
      </p:sp>
      <p:sp>
        <p:nvSpPr>
          <p:cNvPr id="7" name="Tekstvak 6">
            <a:extLst>
              <a:ext uri="{FF2B5EF4-FFF2-40B4-BE49-F238E27FC236}">
                <a16:creationId xmlns:a16="http://schemas.microsoft.com/office/drawing/2014/main" id="{9873A350-9F71-EA37-FE3B-F184D0D8D964}"/>
              </a:ext>
            </a:extLst>
          </p:cNvPr>
          <p:cNvSpPr txBox="1"/>
          <p:nvPr userDrawn="1"/>
        </p:nvSpPr>
        <p:spPr>
          <a:xfrm>
            <a:off x="11115040" y="129209"/>
            <a:ext cx="801977" cy="954156"/>
          </a:xfrm>
          <a:prstGeom prst="rect">
            <a:avLst/>
          </a:prstGeom>
          <a:solidFill>
            <a:schemeClr val="bg1"/>
          </a:solidFill>
        </p:spPr>
        <p:txBody>
          <a:bodyPr wrap="square" rtlCol="0">
            <a:spAutoFit/>
          </a:bodyPr>
          <a:lstStyle/>
          <a:p>
            <a:endParaRPr lang="nl-BE" dirty="0"/>
          </a:p>
        </p:txBody>
      </p:sp>
    </p:spTree>
    <p:extLst>
      <p:ext uri="{BB962C8B-B14F-4D97-AF65-F5344CB8AC3E}">
        <p14:creationId xmlns:p14="http://schemas.microsoft.com/office/powerpoint/2010/main" val="710418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co">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0FCB23BA-0AD4-2240-B275-3ED3F84D467A}"/>
              </a:ext>
            </a:extLst>
          </p:cNvPr>
          <p:cNvSpPr>
            <a:spLocks noGrp="1"/>
          </p:cNvSpPr>
          <p:nvPr>
            <p:ph type="sldNum" sz="quarter" idx="12"/>
          </p:nvPr>
        </p:nvSpPr>
        <p:spPr/>
        <p:txBody>
          <a:bodyPr/>
          <a:lstStyle/>
          <a:p>
            <a:fld id="{1D5CFAAA-B96F-5D4A-AD11-CD1A2354611D}" type="slidenum">
              <a:rPr lang="nl-BE" smtClean="0"/>
              <a:t>‹nr.›</a:t>
            </a:fld>
            <a:endParaRPr lang="nl-BE"/>
          </a:p>
        </p:txBody>
      </p:sp>
    </p:spTree>
    <p:extLst>
      <p:ext uri="{BB962C8B-B14F-4D97-AF65-F5344CB8AC3E}">
        <p14:creationId xmlns:p14="http://schemas.microsoft.com/office/powerpoint/2010/main" val="4198029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9078083-B1B0-0E46-8D83-CE5F24D92386}"/>
              </a:ext>
            </a:extLst>
          </p:cNvPr>
          <p:cNvSpPr>
            <a:spLocks noGrp="1"/>
          </p:cNvSpPr>
          <p:nvPr>
            <p:ph type="title"/>
          </p:nvPr>
        </p:nvSpPr>
        <p:spPr>
          <a:xfrm>
            <a:off x="838200" y="365125"/>
            <a:ext cx="10276840" cy="1160009"/>
          </a:xfrm>
          <a:prstGeom prst="rect">
            <a:avLst/>
          </a:prstGeom>
          <a:ln>
            <a:noFill/>
          </a:ln>
        </p:spPr>
        <p:txBody>
          <a:bodyPr vert="horz" lIns="91440" tIns="45720" rIns="91440" bIns="45720" rtlCol="0" anchor="ctr">
            <a:normAutofit/>
          </a:bodyPr>
          <a:lstStyle/>
          <a:p>
            <a:r>
              <a:rPr lang="nl-NL" dirty="0"/>
              <a:t>Klik om stijl te bewerken</a:t>
            </a:r>
            <a:endParaRPr lang="nl-BE" dirty="0"/>
          </a:p>
        </p:txBody>
      </p:sp>
      <p:sp>
        <p:nvSpPr>
          <p:cNvPr id="3" name="Tijdelijke aanduiding voor tekst 2">
            <a:extLst>
              <a:ext uri="{FF2B5EF4-FFF2-40B4-BE49-F238E27FC236}">
                <a16:creationId xmlns:a16="http://schemas.microsoft.com/office/drawing/2014/main" id="{3079E67A-366D-9849-8B5C-F2DFE3C94C53}"/>
              </a:ext>
            </a:extLst>
          </p:cNvPr>
          <p:cNvSpPr>
            <a:spLocks noGrp="1"/>
          </p:cNvSpPr>
          <p:nvPr>
            <p:ph type="body" idx="1"/>
          </p:nvPr>
        </p:nvSpPr>
        <p:spPr>
          <a:xfrm>
            <a:off x="838200" y="1825625"/>
            <a:ext cx="1027684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6" name="Tijdelijke aanduiding voor dianummer 5">
            <a:extLst>
              <a:ext uri="{FF2B5EF4-FFF2-40B4-BE49-F238E27FC236}">
                <a16:creationId xmlns:a16="http://schemas.microsoft.com/office/drawing/2014/main" id="{E76ADD9C-0A08-3D4B-BF09-0E1D77753BD8}"/>
              </a:ext>
            </a:extLst>
          </p:cNvPr>
          <p:cNvSpPr>
            <a:spLocks noGrp="1"/>
          </p:cNvSpPr>
          <p:nvPr>
            <p:ph type="sldNum" sz="quarter" idx="4"/>
          </p:nvPr>
        </p:nvSpPr>
        <p:spPr>
          <a:xfrm>
            <a:off x="9075057" y="6477454"/>
            <a:ext cx="2743200" cy="365125"/>
          </a:xfrm>
          <a:prstGeom prst="rect">
            <a:avLst/>
          </a:prstGeom>
        </p:spPr>
        <p:txBody>
          <a:bodyPr vert="horz" lIns="91440" tIns="45720" rIns="91440" bIns="45720" rtlCol="0" anchor="ctr"/>
          <a:lstStyle>
            <a:lvl1pPr algn="r">
              <a:defRPr sz="1200">
                <a:solidFill>
                  <a:srgbClr val="005B7F"/>
                </a:solidFill>
                <a:latin typeface="Century Gothic" panose="020B0502020202020204" pitchFamily="34" charset="0"/>
              </a:defRPr>
            </a:lvl1pPr>
          </a:lstStyle>
          <a:p>
            <a:fld id="{1D5CFAAA-B96F-5D4A-AD11-CD1A2354611D}" type="slidenum">
              <a:rPr lang="nl-BE" smtClean="0"/>
              <a:pPr/>
              <a:t>‹nr.›</a:t>
            </a:fld>
            <a:endParaRPr lang="nl-BE" dirty="0"/>
          </a:p>
        </p:txBody>
      </p:sp>
      <p:pic>
        <p:nvPicPr>
          <p:cNvPr id="5" name="Afbeelding 4" descr="Afbeelding met tekst, Lettertype, logo, schermopname&#10;&#10;Automatisch gegenereerde beschrijving">
            <a:extLst>
              <a:ext uri="{FF2B5EF4-FFF2-40B4-BE49-F238E27FC236}">
                <a16:creationId xmlns:a16="http://schemas.microsoft.com/office/drawing/2014/main" id="{8E9F0DCA-26EC-2CE1-25B8-E3B5FE7FCEF4}"/>
              </a:ext>
            </a:extLst>
          </p:cNvPr>
          <p:cNvPicPr>
            <a:picLocks noChangeAspect="1"/>
          </p:cNvPicPr>
          <p:nvPr userDrawn="1"/>
        </p:nvPicPr>
        <p:blipFill>
          <a:blip r:embed="rId12"/>
          <a:stretch>
            <a:fillRect/>
          </a:stretch>
        </p:blipFill>
        <p:spPr>
          <a:xfrm>
            <a:off x="11058478" y="153135"/>
            <a:ext cx="980388" cy="980388"/>
          </a:xfrm>
          <a:prstGeom prst="rect">
            <a:avLst/>
          </a:prstGeom>
        </p:spPr>
      </p:pic>
    </p:spTree>
    <p:extLst>
      <p:ext uri="{BB962C8B-B14F-4D97-AF65-F5344CB8AC3E}">
        <p14:creationId xmlns:p14="http://schemas.microsoft.com/office/powerpoint/2010/main" val="2900200077"/>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1" r:id="rId4"/>
    <p:sldLayoutId id="2147483652" r:id="rId5"/>
    <p:sldLayoutId id="2147483660" r:id="rId6"/>
    <p:sldLayoutId id="2147483654" r:id="rId7"/>
    <p:sldLayoutId id="2147483663" r:id="rId8"/>
    <p:sldLayoutId id="2147483655" r:id="rId9"/>
    <p:sldLayoutId id="2147483661" r:id="rId10"/>
  </p:sldLayoutIdLst>
  <p:hf hdr="0" ftr="0"/>
  <p:txStyles>
    <p:titleStyle>
      <a:lvl1pPr algn="l" defTabSz="914400" rtl="0" eaLnBrk="1" latinLnBrk="0" hangingPunct="1">
        <a:lnSpc>
          <a:spcPct val="90000"/>
        </a:lnSpc>
        <a:spcBef>
          <a:spcPct val="0"/>
        </a:spcBef>
        <a:buNone/>
        <a:defRPr sz="3200" b="1" kern="1200">
          <a:solidFill>
            <a:srgbClr val="005B7F"/>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4D4D4D"/>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4D4D4D"/>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4D4D4D"/>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4D4D4D"/>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gezondleven.be/gezond-leven-gezonde-omgeving/motiveren-m%C3%A9t-succes-zet-in-op-het-abc-van-de-zelfdeterminatietheorie/het-abc-van-motivatie-als-startpunt"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zorgneticuro.be/personeel-en-organisatie#overzicht"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horloge, hemel, klok, persoon&#10;&#10;Automatisch gegenereerde beschrijving">
            <a:extLst>
              <a:ext uri="{FF2B5EF4-FFF2-40B4-BE49-F238E27FC236}">
                <a16:creationId xmlns:a16="http://schemas.microsoft.com/office/drawing/2014/main" id="{0B0E7E08-6C22-4967-3A37-827F44B280B9}"/>
              </a:ext>
            </a:extLst>
          </p:cNvPr>
          <p:cNvPicPr>
            <a:picLocks noGrp="1" noChangeAspect="1"/>
          </p:cNvPicPr>
          <p:nvPr>
            <p:ph idx="1"/>
          </p:nvPr>
        </p:nvPicPr>
        <p:blipFill rotWithShape="1">
          <a:blip r:embed="rId2"/>
          <a:srcRect l="-273" t="32564" b="22853"/>
          <a:stretch/>
        </p:blipFill>
        <p:spPr>
          <a:xfrm>
            <a:off x="-73844" y="0"/>
            <a:ext cx="12339687" cy="6858001"/>
          </a:xfrm>
        </p:spPr>
      </p:pic>
      <p:sp>
        <p:nvSpPr>
          <p:cNvPr id="12" name="Titel 11">
            <a:extLst>
              <a:ext uri="{FF2B5EF4-FFF2-40B4-BE49-F238E27FC236}">
                <a16:creationId xmlns:a16="http://schemas.microsoft.com/office/drawing/2014/main" id="{2F5C8AD5-CA8B-68F7-1DE2-E1594D89515A}"/>
              </a:ext>
            </a:extLst>
          </p:cNvPr>
          <p:cNvSpPr>
            <a:spLocks noGrp="1"/>
          </p:cNvSpPr>
          <p:nvPr>
            <p:ph type="title"/>
          </p:nvPr>
        </p:nvSpPr>
        <p:spPr>
          <a:xfrm>
            <a:off x="555396" y="468356"/>
            <a:ext cx="10184296" cy="1414242"/>
          </a:xfrm>
        </p:spPr>
        <p:txBody>
          <a:bodyPr>
            <a:normAutofit/>
          </a:bodyPr>
          <a:lstStyle/>
          <a:p>
            <a:r>
              <a:rPr lang="nl-BE" sz="4400" dirty="0">
                <a:solidFill>
                  <a:schemeClr val="bg1"/>
                </a:solidFill>
              </a:rPr>
              <a:t>Goede zorg </a:t>
            </a:r>
            <a:br>
              <a:rPr lang="nl-BE" sz="4400" dirty="0">
                <a:solidFill>
                  <a:schemeClr val="bg1"/>
                </a:solidFill>
              </a:rPr>
            </a:br>
            <a:r>
              <a:rPr lang="nl-BE" sz="4400" dirty="0">
                <a:solidFill>
                  <a:schemeClr val="bg1"/>
                </a:solidFill>
              </a:rPr>
              <a:t>onder druk? </a:t>
            </a:r>
          </a:p>
        </p:txBody>
      </p:sp>
      <p:sp>
        <p:nvSpPr>
          <p:cNvPr id="9" name="Tekstvak 8">
            <a:extLst>
              <a:ext uri="{FF2B5EF4-FFF2-40B4-BE49-F238E27FC236}">
                <a16:creationId xmlns:a16="http://schemas.microsoft.com/office/drawing/2014/main" id="{91DF2875-BC89-0824-423A-5B3A1F9F92B3}"/>
              </a:ext>
            </a:extLst>
          </p:cNvPr>
          <p:cNvSpPr txBox="1"/>
          <p:nvPr/>
        </p:nvSpPr>
        <p:spPr>
          <a:xfrm>
            <a:off x="7373395" y="4186726"/>
            <a:ext cx="4267200" cy="1877437"/>
          </a:xfrm>
          <a:prstGeom prst="rect">
            <a:avLst/>
          </a:prstGeom>
          <a:noFill/>
        </p:spPr>
        <p:txBody>
          <a:bodyPr wrap="square">
            <a:spAutoFit/>
          </a:bodyPr>
          <a:lstStyle/>
          <a:p>
            <a:pPr algn="l">
              <a:lnSpc>
                <a:spcPct val="120000"/>
              </a:lnSpc>
              <a:spcBef>
                <a:spcPts val="600"/>
              </a:spcBef>
            </a:pPr>
            <a:r>
              <a:rPr lang="nl-BE" sz="2000" b="1"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Werkdocument bij het ethisch kompas voor keuzes bij schaarste en beperkingen in zorg en ondersteuning</a:t>
            </a:r>
            <a:endParaRPr lang="nl-BE" sz="20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p>
            <a:r>
              <a:rPr lang="nl-BE" sz="20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Ethisch Advies 24</a:t>
            </a:r>
            <a:endParaRPr lang="nl-BE" sz="2000" dirty="0">
              <a:solidFill>
                <a:schemeClr val="bg1"/>
              </a:solidFill>
              <a:latin typeface="Century Gothic" panose="020B0502020202020204" pitchFamily="34" charset="0"/>
            </a:endParaRPr>
          </a:p>
        </p:txBody>
      </p:sp>
      <p:pic>
        <p:nvPicPr>
          <p:cNvPr id="11" name="Afbeelding 10" descr="Afbeelding met tekst, Lettertype, logo, schermopname&#10;&#10;Automatisch gegenereerde beschrijving">
            <a:extLst>
              <a:ext uri="{FF2B5EF4-FFF2-40B4-BE49-F238E27FC236}">
                <a16:creationId xmlns:a16="http://schemas.microsoft.com/office/drawing/2014/main" id="{29B058E5-B106-CA22-B11A-9D49376ED4BC}"/>
              </a:ext>
            </a:extLst>
          </p:cNvPr>
          <p:cNvPicPr>
            <a:picLocks noChangeAspect="1"/>
          </p:cNvPicPr>
          <p:nvPr/>
        </p:nvPicPr>
        <p:blipFill>
          <a:blip r:embed="rId3"/>
          <a:stretch>
            <a:fillRect/>
          </a:stretch>
        </p:blipFill>
        <p:spPr>
          <a:xfrm>
            <a:off x="69467" y="4975403"/>
            <a:ext cx="1819834" cy="1819834"/>
          </a:xfrm>
          <a:prstGeom prst="rect">
            <a:avLst/>
          </a:prstGeom>
        </p:spPr>
      </p:pic>
    </p:spTree>
    <p:extLst>
      <p:ext uri="{BB962C8B-B14F-4D97-AF65-F5344CB8AC3E}">
        <p14:creationId xmlns:p14="http://schemas.microsoft.com/office/powerpoint/2010/main" val="331066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inhoud 10" descr="Afbeelding met buitenshuis, water, grond, zand&#10;&#10;Automatisch gegenereerde beschrijving">
            <a:extLst>
              <a:ext uri="{FF2B5EF4-FFF2-40B4-BE49-F238E27FC236}">
                <a16:creationId xmlns:a16="http://schemas.microsoft.com/office/drawing/2014/main" id="{0E0CE31E-E382-E3CE-B66E-1923662F3EA2}"/>
              </a:ext>
            </a:extLst>
          </p:cNvPr>
          <p:cNvPicPr>
            <a:picLocks noGrp="1" noChangeAspect="1"/>
          </p:cNvPicPr>
          <p:nvPr>
            <p:ph sz="half" idx="2"/>
          </p:nvPr>
        </p:nvPicPr>
        <p:blipFill>
          <a:blip r:embed="rId2"/>
          <a:stretch>
            <a:fillRect/>
          </a:stretch>
        </p:blipFill>
        <p:spPr>
          <a:xfrm>
            <a:off x="0" y="-1"/>
            <a:ext cx="10265474" cy="6842579"/>
          </a:xfrm>
        </p:spPr>
      </p:pic>
      <p:sp>
        <p:nvSpPr>
          <p:cNvPr id="12" name="Rechthoek 11">
            <a:extLst>
              <a:ext uri="{FF2B5EF4-FFF2-40B4-BE49-F238E27FC236}">
                <a16:creationId xmlns:a16="http://schemas.microsoft.com/office/drawing/2014/main" id="{5EEFED8B-FF27-7D3E-7754-7275AEFC7DA1}"/>
              </a:ext>
            </a:extLst>
          </p:cNvPr>
          <p:cNvSpPr/>
          <p:nvPr/>
        </p:nvSpPr>
        <p:spPr>
          <a:xfrm>
            <a:off x="6287951" y="1404594"/>
            <a:ext cx="5574211" cy="4553145"/>
          </a:xfrm>
          <a:prstGeom prst="rect">
            <a:avLst/>
          </a:prstGeom>
          <a:solidFill>
            <a:srgbClr val="83AD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jdelijke aanduiding voor dianummer 1">
            <a:extLst>
              <a:ext uri="{FF2B5EF4-FFF2-40B4-BE49-F238E27FC236}">
                <a16:creationId xmlns:a16="http://schemas.microsoft.com/office/drawing/2014/main" id="{91F15E92-B135-6B12-CEEE-726D12DC40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5CFAAA-B96F-5D4A-AD11-CD1A2354611D}" type="slidenum">
              <a:rPr kumimoji="0" lang="nl-BE" sz="1200" b="0" i="0" u="none" strike="noStrike" kern="1200" cap="none" spc="0" normalizeH="0" baseline="0" noProof="0" smtClean="0">
                <a:ln>
                  <a:noFill/>
                </a:ln>
                <a:solidFill>
                  <a:srgbClr val="005B7F"/>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BE" sz="1200" b="0" i="0" u="none" strike="noStrike" kern="1200" cap="none" spc="0" normalizeH="0" baseline="0" noProof="0">
              <a:ln>
                <a:noFill/>
              </a:ln>
              <a:solidFill>
                <a:srgbClr val="005B7F"/>
              </a:solidFill>
              <a:effectLst/>
              <a:uLnTx/>
              <a:uFillTx/>
              <a:latin typeface="Century Gothic" panose="020B0502020202020204" pitchFamily="34" charset="0"/>
              <a:ea typeface="+mn-ea"/>
              <a:cs typeface="+mn-cs"/>
            </a:endParaRPr>
          </a:p>
        </p:txBody>
      </p:sp>
      <p:sp>
        <p:nvSpPr>
          <p:cNvPr id="3" name="Titel 2">
            <a:extLst>
              <a:ext uri="{FF2B5EF4-FFF2-40B4-BE49-F238E27FC236}">
                <a16:creationId xmlns:a16="http://schemas.microsoft.com/office/drawing/2014/main" id="{F22124AD-DE1C-BB84-5675-C68854072CEE}"/>
              </a:ext>
            </a:extLst>
          </p:cNvPr>
          <p:cNvSpPr>
            <a:spLocks noGrp="1"/>
          </p:cNvSpPr>
          <p:nvPr>
            <p:ph type="title"/>
          </p:nvPr>
        </p:nvSpPr>
        <p:spPr>
          <a:xfrm>
            <a:off x="6591300" y="2264536"/>
            <a:ext cx="4901453" cy="1276524"/>
          </a:xfrm>
        </p:spPr>
        <p:txBody>
          <a:bodyPr>
            <a:normAutofit/>
          </a:bodyPr>
          <a:lstStyle/>
          <a:p>
            <a:pPr marL="0" marR="0" lvl="0" indent="0" defTabSz="914400" rtl="0" eaLnBrk="1" fontAlgn="auto" latinLnBrk="0" hangingPunct="1">
              <a:lnSpc>
                <a:spcPct val="100000"/>
              </a:lnSpc>
              <a:spcBef>
                <a:spcPts val="0"/>
              </a:spcBef>
              <a:spcAft>
                <a:spcPts val="0"/>
              </a:spcAft>
              <a:tabLst/>
              <a:defRPr/>
            </a:pPr>
            <a:r>
              <a:rPr kumimoji="0" lang="nl-BE" sz="3600" i="0" u="none" strike="noStrike" kern="1200" cap="none" spc="0" normalizeH="0" baseline="0" noProof="0" dirty="0">
                <a:ln>
                  <a:noFill/>
                </a:ln>
                <a:solidFill>
                  <a:srgbClr val="005B7F"/>
                </a:solidFill>
                <a:effectLst/>
                <a:uLnTx/>
                <a:uFillTx/>
                <a:latin typeface="Century Gothic" panose="020B0502020202020204" pitchFamily="34" charset="0"/>
                <a:ea typeface="+mn-ea"/>
                <a:cs typeface="+mn-cs"/>
              </a:rPr>
              <a:t>Principe 1: </a:t>
            </a:r>
            <a:r>
              <a:rPr kumimoji="0" lang="nl-BE" sz="3600" b="1" i="0" u="none" strike="noStrike" kern="1200" cap="none" spc="0" normalizeH="0" baseline="0" noProof="0" dirty="0">
                <a:ln>
                  <a:noFill/>
                </a:ln>
                <a:solidFill>
                  <a:srgbClr val="005B7F"/>
                </a:solidFill>
                <a:effectLst/>
                <a:uLnTx/>
                <a:uFillTx/>
                <a:latin typeface="Century Gothic" panose="020B0502020202020204" pitchFamily="34" charset="0"/>
                <a:ea typeface="+mn-ea"/>
                <a:cs typeface="+mn-cs"/>
              </a:rPr>
              <a:t>Respect voor de autonomie</a:t>
            </a:r>
            <a:endParaRPr lang="nl-BE" dirty="0">
              <a:solidFill>
                <a:schemeClr val="bg1"/>
              </a:solidFill>
            </a:endParaRPr>
          </a:p>
        </p:txBody>
      </p:sp>
    </p:spTree>
    <p:extLst>
      <p:ext uri="{BB962C8B-B14F-4D97-AF65-F5344CB8AC3E}">
        <p14:creationId xmlns:p14="http://schemas.microsoft.com/office/powerpoint/2010/main" val="1178265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4A09E334-1E8E-6E02-78BA-1887674EFDE4}"/>
              </a:ext>
            </a:extLst>
          </p:cNvPr>
          <p:cNvSpPr>
            <a:spLocks noGrp="1"/>
          </p:cNvSpPr>
          <p:nvPr>
            <p:ph type="title"/>
          </p:nvPr>
        </p:nvSpPr>
        <p:spPr>
          <a:xfrm>
            <a:off x="838200" y="365126"/>
            <a:ext cx="10276840" cy="365126"/>
          </a:xfrm>
        </p:spPr>
        <p:txBody>
          <a:bodyPr>
            <a:normAutofit/>
          </a:bodyPr>
          <a:lstStyle/>
          <a:p>
            <a:r>
              <a:rPr lang="nl-NL" sz="1600" dirty="0">
                <a:solidFill>
                  <a:srgbClr val="E28686"/>
                </a:solidFill>
              </a:rPr>
              <a:t>Oriënterend vragenkader: De vier principes van de bio-ethiek</a:t>
            </a:r>
            <a:endParaRPr lang="nl-BE" sz="1600" dirty="0"/>
          </a:p>
        </p:txBody>
      </p:sp>
      <p:sp>
        <p:nvSpPr>
          <p:cNvPr id="5" name="Tijdelijke aanduiding voor dianummer 4">
            <a:extLst>
              <a:ext uri="{FF2B5EF4-FFF2-40B4-BE49-F238E27FC236}">
                <a16:creationId xmlns:a16="http://schemas.microsoft.com/office/drawing/2014/main" id="{2D60B7EB-6FAB-2E47-844F-1F25DACBC872}"/>
              </a:ext>
            </a:extLst>
          </p:cNvPr>
          <p:cNvSpPr>
            <a:spLocks noGrp="1"/>
          </p:cNvSpPr>
          <p:nvPr>
            <p:ph type="sldNum" sz="quarter" idx="10"/>
          </p:nvPr>
        </p:nvSpPr>
        <p:spPr/>
        <p:txBody>
          <a:bodyPr/>
          <a:lstStyle/>
          <a:p>
            <a:fld id="{1D5CFAAA-B96F-5D4A-AD11-CD1A2354611D}" type="slidenum">
              <a:rPr lang="nl-BE" smtClean="0"/>
              <a:t>11</a:t>
            </a:fld>
            <a:endParaRPr lang="nl-BE"/>
          </a:p>
        </p:txBody>
      </p:sp>
      <p:graphicFrame>
        <p:nvGraphicFramePr>
          <p:cNvPr id="21" name="Tabel 21">
            <a:extLst>
              <a:ext uri="{FF2B5EF4-FFF2-40B4-BE49-F238E27FC236}">
                <a16:creationId xmlns:a16="http://schemas.microsoft.com/office/drawing/2014/main" id="{5D0F9E22-C280-7967-F48B-31C2685CA450}"/>
              </a:ext>
            </a:extLst>
          </p:cNvPr>
          <p:cNvGraphicFramePr>
            <a:graphicFrameLocks noGrp="1"/>
          </p:cNvGraphicFramePr>
          <p:nvPr>
            <p:extLst>
              <p:ext uri="{D42A27DB-BD31-4B8C-83A1-F6EECF244321}">
                <p14:modId xmlns:p14="http://schemas.microsoft.com/office/powerpoint/2010/main" val="3487988171"/>
              </p:ext>
            </p:extLst>
          </p:nvPr>
        </p:nvGraphicFramePr>
        <p:xfrm>
          <a:off x="854765" y="1058617"/>
          <a:ext cx="10260272" cy="5257342"/>
        </p:xfrm>
        <a:graphic>
          <a:graphicData uri="http://schemas.openxmlformats.org/drawingml/2006/table">
            <a:tbl>
              <a:tblPr firstRow="1" bandRow="1">
                <a:tableStyleId>{5C22544A-7EE6-4342-B048-85BDC9FD1C3A}</a:tableStyleId>
              </a:tblPr>
              <a:tblGrid>
                <a:gridCol w="5574315">
                  <a:extLst>
                    <a:ext uri="{9D8B030D-6E8A-4147-A177-3AD203B41FA5}">
                      <a16:colId xmlns:a16="http://schemas.microsoft.com/office/drawing/2014/main" val="1820684881"/>
                    </a:ext>
                  </a:extLst>
                </a:gridCol>
                <a:gridCol w="1536569">
                  <a:extLst>
                    <a:ext uri="{9D8B030D-6E8A-4147-A177-3AD203B41FA5}">
                      <a16:colId xmlns:a16="http://schemas.microsoft.com/office/drawing/2014/main" val="991955303"/>
                    </a:ext>
                  </a:extLst>
                </a:gridCol>
                <a:gridCol w="1715679">
                  <a:extLst>
                    <a:ext uri="{9D8B030D-6E8A-4147-A177-3AD203B41FA5}">
                      <a16:colId xmlns:a16="http://schemas.microsoft.com/office/drawing/2014/main" val="75514554"/>
                    </a:ext>
                  </a:extLst>
                </a:gridCol>
                <a:gridCol w="1433709">
                  <a:extLst>
                    <a:ext uri="{9D8B030D-6E8A-4147-A177-3AD203B41FA5}">
                      <a16:colId xmlns:a16="http://schemas.microsoft.com/office/drawing/2014/main" val="3941077493"/>
                    </a:ext>
                  </a:extLst>
                </a:gridCol>
              </a:tblGrid>
              <a:tr h="1174012">
                <a:tc>
                  <a:txBody>
                    <a:bodyPr/>
                    <a:lstStyle/>
                    <a:p>
                      <a:r>
                        <a:rPr lang="nl-BE" sz="2400" b="1" dirty="0">
                          <a:solidFill>
                            <a:srgbClr val="005B7F"/>
                          </a:solidFill>
                          <a:latin typeface="Century Gothic" panose="020B0502020202020204" pitchFamily="34" charset="0"/>
                        </a:rPr>
                        <a:t>Principe 1: Respect voor de autonomie</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Niet van toepassing</a:t>
                      </a:r>
                    </a:p>
                    <a:p>
                      <a:r>
                        <a:rPr lang="nl-BE" sz="1400" b="0" i="1" dirty="0">
                          <a:solidFill>
                            <a:srgbClr val="4D4D4D"/>
                          </a:solidFill>
                          <a:latin typeface="Century Gothic" panose="020B0502020202020204" pitchFamily="34" charset="0"/>
                        </a:rPr>
                        <a:t>(</a:t>
                      </a:r>
                      <a:r>
                        <a:rPr lang="nl-BE" sz="1400" b="0" i="1" dirty="0" err="1">
                          <a:solidFill>
                            <a:srgbClr val="4D4D4D"/>
                          </a:solidFill>
                          <a:latin typeface="Century Gothic" panose="020B0502020202020204" pitchFamily="34" charset="0"/>
                        </a:rPr>
                        <a:t>schrapbaar</a:t>
                      </a:r>
                      <a:r>
                        <a:rPr lang="nl-BE" sz="1400" b="0" i="1" dirty="0">
                          <a:solidFill>
                            <a:srgbClr val="4D4D4D"/>
                          </a:solidFill>
                          <a:latin typeface="Century Gothic" panose="020B0502020202020204" pitchFamily="34" charset="0"/>
                        </a:rPr>
                        <a: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Waarschijnlijk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Zeker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915690712"/>
                  </a:ext>
                </a:extLst>
              </a:tr>
              <a:tr h="1157990">
                <a:tc>
                  <a:txBody>
                    <a:bodyPr/>
                    <a:lstStyle/>
                    <a:p>
                      <a:r>
                        <a:rPr lang="nl-NL" sz="1400" b="1" dirty="0">
                          <a:solidFill>
                            <a:srgbClr val="65A0B2"/>
                          </a:solidFill>
                          <a:latin typeface="Century Gothic" panose="020B0502020202020204" pitchFamily="34" charset="0"/>
                        </a:rPr>
                        <a:t>Duiding</a:t>
                      </a:r>
                      <a:r>
                        <a:rPr lang="nl-NL" sz="1400" b="0" dirty="0">
                          <a:solidFill>
                            <a:srgbClr val="65A0B2"/>
                          </a:solidFill>
                          <a:latin typeface="Century Gothic" panose="020B0502020202020204" pitchFamily="34" charset="0"/>
                        </a:rPr>
                        <a:t>: Dit principe gaat over respect voor de autonomie van personen.</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NL"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NL"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NL"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91321068"/>
                  </a:ext>
                </a:extLst>
              </a:tr>
              <a:tr h="2925340">
                <a:tc>
                  <a:txBody>
                    <a:bodyPr/>
                    <a:lstStyle/>
                    <a:p>
                      <a:r>
                        <a:rPr lang="nl-NL" sz="1400" b="1" dirty="0">
                          <a:solidFill>
                            <a:srgbClr val="4D4D4D"/>
                          </a:solidFill>
                          <a:latin typeface="Century Gothic" panose="020B0502020202020204" pitchFamily="34" charset="0"/>
                        </a:rPr>
                        <a:t>Ethische richtvragen</a:t>
                      </a:r>
                      <a:r>
                        <a:rPr lang="nl-NL" sz="1400" b="0" dirty="0">
                          <a:solidFill>
                            <a:srgbClr val="4D4D4D"/>
                          </a:solidFill>
                          <a:latin typeface="Century Gothic" panose="020B0502020202020204" pitchFamily="34" charset="0"/>
                        </a:rPr>
                        <a:t>:</a:t>
                      </a:r>
                    </a:p>
                    <a:p>
                      <a:endParaRPr lang="nl-NL" sz="1400" b="0" dirty="0">
                        <a:solidFill>
                          <a:srgbClr val="4D4D4D"/>
                        </a:solidFill>
                        <a:latin typeface="Century Gothic" panose="020B0502020202020204" pitchFamily="34" charset="0"/>
                      </a:endParaRPr>
                    </a:p>
                    <a:p>
                      <a:pPr marL="285750" indent="-285750">
                        <a:buFont typeface="Arial" panose="020B0604020202020204" pitchFamily="34" charset="0"/>
                        <a:buChar char="•"/>
                      </a:pPr>
                      <a:r>
                        <a:rPr lang="nl-NL" sz="1400" b="0" dirty="0">
                          <a:solidFill>
                            <a:srgbClr val="4D4D4D"/>
                          </a:solidFill>
                          <a:latin typeface="Century Gothic" panose="020B0502020202020204" pitchFamily="34" charset="0"/>
                        </a:rPr>
                        <a:t>Hebben we aandacht voor menselijke keuzevrijheid en voor het vermogen van mensen om zelf te bepalen hoe ze willen wonen/leven/behandeld worden/verzorgd worden (als hulpvrager) of hoe ze willen/kunnen werken (als medewerker)?</a:t>
                      </a:r>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907043295"/>
                  </a:ext>
                </a:extLst>
              </a:tr>
            </a:tbl>
          </a:graphicData>
        </a:graphic>
      </p:graphicFrame>
    </p:spTree>
    <p:extLst>
      <p:ext uri="{BB962C8B-B14F-4D97-AF65-F5344CB8AC3E}">
        <p14:creationId xmlns:p14="http://schemas.microsoft.com/office/powerpoint/2010/main" val="1385697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4A09E334-1E8E-6E02-78BA-1887674EFDE4}"/>
              </a:ext>
            </a:extLst>
          </p:cNvPr>
          <p:cNvSpPr>
            <a:spLocks noGrp="1"/>
          </p:cNvSpPr>
          <p:nvPr>
            <p:ph type="title"/>
          </p:nvPr>
        </p:nvSpPr>
        <p:spPr>
          <a:xfrm>
            <a:off x="838200" y="365126"/>
            <a:ext cx="10276840" cy="365126"/>
          </a:xfrm>
        </p:spPr>
        <p:txBody>
          <a:bodyPr>
            <a:normAutofit/>
          </a:bodyPr>
          <a:lstStyle/>
          <a:p>
            <a:r>
              <a:rPr lang="nl-NL" sz="1600" dirty="0">
                <a:solidFill>
                  <a:srgbClr val="E28686"/>
                </a:solidFill>
              </a:rPr>
              <a:t>Oriënterend vragenkader: De vier principes van de bio-ethiek</a:t>
            </a:r>
            <a:endParaRPr lang="nl-BE" sz="1600" dirty="0"/>
          </a:p>
        </p:txBody>
      </p:sp>
      <p:sp>
        <p:nvSpPr>
          <p:cNvPr id="5" name="Tijdelijke aanduiding voor dianummer 4">
            <a:extLst>
              <a:ext uri="{FF2B5EF4-FFF2-40B4-BE49-F238E27FC236}">
                <a16:creationId xmlns:a16="http://schemas.microsoft.com/office/drawing/2014/main" id="{2D60B7EB-6FAB-2E47-844F-1F25DACBC872}"/>
              </a:ext>
            </a:extLst>
          </p:cNvPr>
          <p:cNvSpPr>
            <a:spLocks noGrp="1"/>
          </p:cNvSpPr>
          <p:nvPr>
            <p:ph type="sldNum" sz="quarter" idx="10"/>
          </p:nvPr>
        </p:nvSpPr>
        <p:spPr/>
        <p:txBody>
          <a:bodyPr/>
          <a:lstStyle/>
          <a:p>
            <a:fld id="{1D5CFAAA-B96F-5D4A-AD11-CD1A2354611D}" type="slidenum">
              <a:rPr lang="nl-BE" smtClean="0"/>
              <a:t>12</a:t>
            </a:fld>
            <a:endParaRPr lang="nl-BE"/>
          </a:p>
        </p:txBody>
      </p:sp>
      <p:graphicFrame>
        <p:nvGraphicFramePr>
          <p:cNvPr id="21" name="Tabel 21">
            <a:extLst>
              <a:ext uri="{FF2B5EF4-FFF2-40B4-BE49-F238E27FC236}">
                <a16:creationId xmlns:a16="http://schemas.microsoft.com/office/drawing/2014/main" id="{5D0F9E22-C280-7967-F48B-31C2685CA450}"/>
              </a:ext>
            </a:extLst>
          </p:cNvPr>
          <p:cNvGraphicFramePr>
            <a:graphicFrameLocks noGrp="1"/>
          </p:cNvGraphicFramePr>
          <p:nvPr>
            <p:extLst>
              <p:ext uri="{D42A27DB-BD31-4B8C-83A1-F6EECF244321}">
                <p14:modId xmlns:p14="http://schemas.microsoft.com/office/powerpoint/2010/main" val="3333702629"/>
              </p:ext>
            </p:extLst>
          </p:nvPr>
        </p:nvGraphicFramePr>
        <p:xfrm>
          <a:off x="838200" y="1055804"/>
          <a:ext cx="10276837" cy="5213021"/>
        </p:xfrm>
        <a:graphic>
          <a:graphicData uri="http://schemas.openxmlformats.org/drawingml/2006/table">
            <a:tbl>
              <a:tblPr firstRow="1" bandRow="1">
                <a:tableStyleId>{5C22544A-7EE6-4342-B048-85BDC9FD1C3A}</a:tableStyleId>
              </a:tblPr>
              <a:tblGrid>
                <a:gridCol w="5600307">
                  <a:extLst>
                    <a:ext uri="{9D8B030D-6E8A-4147-A177-3AD203B41FA5}">
                      <a16:colId xmlns:a16="http://schemas.microsoft.com/office/drawing/2014/main" val="1820684881"/>
                    </a:ext>
                  </a:extLst>
                </a:gridCol>
                <a:gridCol w="1593130">
                  <a:extLst>
                    <a:ext uri="{9D8B030D-6E8A-4147-A177-3AD203B41FA5}">
                      <a16:colId xmlns:a16="http://schemas.microsoft.com/office/drawing/2014/main" val="991955303"/>
                    </a:ext>
                  </a:extLst>
                </a:gridCol>
                <a:gridCol w="1668544">
                  <a:extLst>
                    <a:ext uri="{9D8B030D-6E8A-4147-A177-3AD203B41FA5}">
                      <a16:colId xmlns:a16="http://schemas.microsoft.com/office/drawing/2014/main" val="75514554"/>
                    </a:ext>
                  </a:extLst>
                </a:gridCol>
                <a:gridCol w="1414856">
                  <a:extLst>
                    <a:ext uri="{9D8B030D-6E8A-4147-A177-3AD203B41FA5}">
                      <a16:colId xmlns:a16="http://schemas.microsoft.com/office/drawing/2014/main" val="3941077493"/>
                    </a:ext>
                  </a:extLst>
                </a:gridCol>
              </a:tblGrid>
              <a:tr h="1021827">
                <a:tc>
                  <a:txBody>
                    <a:bodyPr/>
                    <a:lstStyle/>
                    <a:p>
                      <a:r>
                        <a:rPr lang="nl-BE" sz="2400" b="1" dirty="0">
                          <a:solidFill>
                            <a:srgbClr val="005B7F"/>
                          </a:solidFill>
                          <a:latin typeface="Century Gothic" panose="020B0502020202020204" pitchFamily="34" charset="0"/>
                        </a:rPr>
                        <a:t>Principe 1: Respect voor de autonomie</a:t>
                      </a:r>
                      <a:endParaRPr lang="nl-NL" sz="2400" b="1" dirty="0">
                        <a:solidFill>
                          <a:srgbClr val="005B7F"/>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Niet van toepassing</a:t>
                      </a:r>
                    </a:p>
                    <a:p>
                      <a:r>
                        <a:rPr lang="nl-BE" sz="1400" b="0" i="1" dirty="0">
                          <a:solidFill>
                            <a:srgbClr val="4D4D4D"/>
                          </a:solidFill>
                          <a:latin typeface="Century Gothic" panose="020B0502020202020204" pitchFamily="34" charset="0"/>
                        </a:rPr>
                        <a:t>(</a:t>
                      </a:r>
                      <a:r>
                        <a:rPr lang="nl-BE" sz="1400" b="0" i="1" dirty="0" err="1">
                          <a:solidFill>
                            <a:srgbClr val="4D4D4D"/>
                          </a:solidFill>
                          <a:latin typeface="Century Gothic" panose="020B0502020202020204" pitchFamily="34" charset="0"/>
                        </a:rPr>
                        <a:t>schrapbaar</a:t>
                      </a:r>
                      <a:r>
                        <a:rPr lang="nl-BE" sz="1400" b="0" i="1" dirty="0">
                          <a:solidFill>
                            <a:srgbClr val="4D4D4D"/>
                          </a:solidFill>
                          <a:latin typeface="Century Gothic" panose="020B0502020202020204" pitchFamily="34" charset="0"/>
                        </a:rPr>
                        <a:t>)</a:t>
                      </a:r>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Waarschijnlijk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Zeker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915690712"/>
                  </a:ext>
                </a:extLst>
              </a:tr>
              <a:tr h="4191194">
                <a:tc>
                  <a:txBody>
                    <a:bodyPr/>
                    <a:lstStyle/>
                    <a:p>
                      <a:pPr algn="l">
                        <a:lnSpc>
                          <a:spcPct val="120000"/>
                        </a:lnSpc>
                        <a:spcBef>
                          <a:spcPts val="0"/>
                        </a:spcBef>
                        <a:tabLst>
                          <a:tab pos="90170" algn="l"/>
                        </a:tabLst>
                      </a:pPr>
                      <a:r>
                        <a:rPr lang="nl-BE" sz="1200" b="1"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rPr>
                        <a:t>Illustratieve voorbeeldvragen:</a:t>
                      </a:r>
                      <a:endParaRPr lang="nl-BE" sz="12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l">
                        <a:lnSpc>
                          <a:spcPct val="100000"/>
                        </a:lnSpc>
                        <a:spcBef>
                          <a:spcPts val="600"/>
                        </a:spcBef>
                        <a:spcAft>
                          <a:spcPts val="0"/>
                        </a:spcAft>
                        <a:buFont typeface="Symbol" panose="05050102010706020507" pitchFamily="18" charset="2"/>
                        <a:buChar char=""/>
                        <a:tabLst>
                          <a:tab pos="90170" algn="l"/>
                        </a:tabLst>
                      </a:pPr>
                      <a:r>
                        <a:rPr lang="nl-BE" sz="1100"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rPr>
                        <a:t>Is er ruimte voor de stem van de verschillende belanghebbenden in het maken van keuzes en het stellen van prioriteiten? Hoe zit het met de participatie in onze besluitvorming?</a:t>
                      </a:r>
                      <a:endPar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l">
                        <a:lnSpc>
                          <a:spcPct val="100000"/>
                        </a:lnSpc>
                        <a:spcBef>
                          <a:spcPts val="600"/>
                        </a:spcBef>
                        <a:spcAft>
                          <a:spcPts val="0"/>
                        </a:spcAft>
                        <a:buFont typeface="Symbol" panose="05050102010706020507" pitchFamily="18" charset="2"/>
                        <a:buChar char=""/>
                        <a:tabLst>
                          <a:tab pos="90170" algn="l"/>
                        </a:tabLst>
                      </a:pPr>
                      <a:r>
                        <a:rPr lang="nl-BE" sz="1100"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rPr>
                        <a:t>Wie is er allemaal betrokken in de besluitvorming? </a:t>
                      </a:r>
                      <a:endPar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l">
                        <a:lnSpc>
                          <a:spcPct val="100000"/>
                        </a:lnSpc>
                        <a:spcBef>
                          <a:spcPts val="600"/>
                        </a:spcBef>
                        <a:spcAft>
                          <a:spcPts val="0"/>
                        </a:spcAft>
                        <a:buFont typeface="Symbol" panose="05050102010706020507" pitchFamily="18" charset="2"/>
                        <a:buChar char=""/>
                        <a:tabLst>
                          <a:tab pos="90170" algn="l"/>
                        </a:tabLst>
                      </a:pPr>
                      <a:r>
                        <a:rPr lang="nl-BE" sz="1100"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rPr>
                        <a:t>Op welke manier worden mensen betrokken in de besluitvorming? </a:t>
                      </a:r>
                      <a:endPar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endParaRPr>
                    </a:p>
                    <a:p>
                      <a:pPr marL="742950" lvl="1" indent="-285750" algn="l">
                        <a:lnSpc>
                          <a:spcPct val="100000"/>
                        </a:lnSpc>
                        <a:spcBef>
                          <a:spcPts val="0"/>
                        </a:spcBef>
                        <a:spcAft>
                          <a:spcPts val="0"/>
                        </a:spcAft>
                        <a:buFont typeface="Courier New" panose="02070309020205020404" pitchFamily="49" charset="0"/>
                        <a:buChar char="o"/>
                        <a:tabLst>
                          <a:tab pos="90170" algn="l"/>
                        </a:tabLst>
                      </a:pPr>
                      <a:r>
                        <a:rPr lang="nl-BE" sz="1100"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rPr>
                        <a:t>Gebeurt dat via het principe van </a:t>
                      </a:r>
                      <a:r>
                        <a:rPr lang="nl-BE" sz="1100" i="1"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rPr>
                        <a:t>shared </a:t>
                      </a:r>
                      <a:r>
                        <a:rPr lang="nl-BE" sz="1100" i="1" dirty="0" err="1">
                          <a:solidFill>
                            <a:srgbClr val="4D4D4D"/>
                          </a:solidFill>
                          <a:effectLst/>
                          <a:latin typeface="Century Gothic" panose="020B0502020202020204" pitchFamily="34" charset="0"/>
                          <a:ea typeface="Calibri" panose="020F0502020204030204" pitchFamily="34" charset="0"/>
                          <a:cs typeface="Calibri" panose="020F0502020204030204" pitchFamily="34" charset="0"/>
                        </a:rPr>
                        <a:t>decision</a:t>
                      </a:r>
                      <a:r>
                        <a:rPr lang="nl-BE" sz="1100" i="1"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rPr>
                        <a:t>-making</a:t>
                      </a:r>
                      <a:r>
                        <a:rPr lang="nl-BE" sz="1100"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rPr>
                        <a:t>? </a:t>
                      </a:r>
                      <a:endPar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endParaRPr>
                    </a:p>
                    <a:p>
                      <a:pPr marL="742950" lvl="1" indent="-285750" algn="l">
                        <a:lnSpc>
                          <a:spcPct val="100000"/>
                        </a:lnSpc>
                        <a:spcBef>
                          <a:spcPts val="0"/>
                        </a:spcBef>
                        <a:spcAft>
                          <a:spcPts val="0"/>
                        </a:spcAft>
                        <a:buFont typeface="Courier New" panose="02070309020205020404" pitchFamily="49" charset="0"/>
                        <a:buChar char="o"/>
                        <a:tabLst>
                          <a:tab pos="90170" algn="l"/>
                        </a:tabLst>
                      </a:pPr>
                      <a:r>
                        <a:rPr lang="nl-BE" sz="1100"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rPr>
                        <a:t>Gebeurt dat via het </a:t>
                      </a:r>
                      <a:r>
                        <a:rPr lang="nl-BE" sz="1100" u="sng"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ABC-model</a:t>
                      </a:r>
                      <a:r>
                        <a:rPr lang="nl-BE" sz="1100"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rPr>
                        <a:t>? (Autonomie-Betrokkenheid-Competentie)</a:t>
                      </a:r>
                      <a:endPar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endParaRPr>
                    </a:p>
                    <a:p>
                      <a:pPr marL="742950" lvl="1" indent="-285750" algn="l">
                        <a:lnSpc>
                          <a:spcPct val="100000"/>
                        </a:lnSpc>
                        <a:spcBef>
                          <a:spcPts val="0"/>
                        </a:spcBef>
                        <a:spcAft>
                          <a:spcPts val="0"/>
                        </a:spcAft>
                        <a:buFont typeface="Courier New" panose="02070309020205020404" pitchFamily="49" charset="0"/>
                        <a:buChar char="o"/>
                        <a:tabLst>
                          <a:tab pos="90170" algn="l"/>
                        </a:tabLst>
                      </a:pPr>
                      <a:r>
                        <a:rPr lang="nl-BE" sz="1100"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rPr>
                        <a:t>Anders? </a:t>
                      </a:r>
                      <a:endPar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l">
                        <a:lnSpc>
                          <a:spcPct val="100000"/>
                        </a:lnSpc>
                        <a:spcBef>
                          <a:spcPts val="600"/>
                        </a:spcBef>
                        <a:spcAft>
                          <a:spcPts val="0"/>
                        </a:spcAft>
                        <a:buFont typeface="Symbol" panose="05050102010706020507" pitchFamily="18" charset="2"/>
                        <a:buChar char=""/>
                        <a:tabLst>
                          <a:tab pos="90170" algn="l"/>
                        </a:tabLst>
                      </a:pPr>
                      <a:r>
                        <a:rPr lang="nl-BE" sz="1100" dirty="0">
                          <a:solidFill>
                            <a:srgbClr val="4D4D4D"/>
                          </a:solidFill>
                          <a:effectLst/>
                          <a:latin typeface="Century Gothic" panose="020B0502020202020204" pitchFamily="34" charset="0"/>
                          <a:ea typeface="Times New Roman" panose="02020603050405020304" pitchFamily="18" charset="0"/>
                          <a:cs typeface="Calibri" panose="020F0502020204030204" pitchFamily="34" charset="0"/>
                        </a:rPr>
                        <a:t>Op welke manier kunnen we mensen ondersteunen of helpen hun stem te laten horen of betrokken te zijn bij besluitvorming?</a:t>
                      </a:r>
                    </a:p>
                    <a:p>
                      <a:pPr marL="342900" lvl="0" indent="-342900" algn="l">
                        <a:lnSpc>
                          <a:spcPct val="100000"/>
                        </a:lnSpc>
                        <a:spcBef>
                          <a:spcPts val="600"/>
                        </a:spcBef>
                        <a:spcAft>
                          <a:spcPts val="0"/>
                        </a:spcAft>
                        <a:buFont typeface="Symbol" panose="05050102010706020507" pitchFamily="18" charset="2"/>
                        <a:buChar char=""/>
                        <a:tabLst>
                          <a:tab pos="90170" algn="l"/>
                        </a:tabLst>
                      </a:pPr>
                      <a:r>
                        <a:rPr lang="nl-BE" sz="1100"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rPr>
                        <a:t>Op welke manier zien we de ruimte voor autonomie in onze besluitvorming, in ons beleid, in onze zorg?</a:t>
                      </a:r>
                      <a:endPar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endParaRPr>
                    </a:p>
                    <a:p>
                      <a:pPr marL="742950" lvl="1" indent="-285750" algn="l">
                        <a:lnSpc>
                          <a:spcPct val="100000"/>
                        </a:lnSpc>
                        <a:spcBef>
                          <a:spcPts val="0"/>
                        </a:spcBef>
                        <a:spcAft>
                          <a:spcPts val="0"/>
                        </a:spcAft>
                        <a:buFont typeface="Courier New" panose="02070309020205020404" pitchFamily="49" charset="0"/>
                        <a:buChar char="o"/>
                        <a:tabLst>
                          <a:tab pos="90170" algn="l"/>
                        </a:tabLst>
                      </a:pPr>
                      <a:r>
                        <a:rPr lang="nl-BE" sz="1100"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rPr>
                        <a:t>Kunnen we dat zichtbaar maken? Aantoonbaar maken?</a:t>
                      </a:r>
                      <a:endPar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endParaRPr>
                    </a:p>
                    <a:p>
                      <a:pPr marL="742950" lvl="1" indent="-285750" algn="l">
                        <a:lnSpc>
                          <a:spcPct val="100000"/>
                        </a:lnSpc>
                        <a:spcBef>
                          <a:spcPts val="0"/>
                        </a:spcBef>
                        <a:spcAft>
                          <a:spcPts val="0"/>
                        </a:spcAft>
                        <a:buFont typeface="Courier New" panose="02070309020205020404" pitchFamily="49" charset="0"/>
                        <a:buChar char="o"/>
                        <a:tabLst>
                          <a:tab pos="90170" algn="l"/>
                        </a:tabLst>
                      </a:pPr>
                      <a:r>
                        <a:rPr lang="nl-BE" sz="1100"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rPr>
                        <a:t>Hoe doen we dat? </a:t>
                      </a:r>
                      <a:endPar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l">
                        <a:lnSpc>
                          <a:spcPct val="100000"/>
                        </a:lnSpc>
                        <a:spcBef>
                          <a:spcPts val="600"/>
                        </a:spcBef>
                        <a:spcAft>
                          <a:spcPts val="0"/>
                        </a:spcAft>
                        <a:buFont typeface="Symbol" panose="05050102010706020507" pitchFamily="18" charset="2"/>
                        <a:buChar char=""/>
                        <a:tabLst>
                          <a:tab pos="90170" algn="l"/>
                        </a:tabLst>
                      </a:pPr>
                      <a:r>
                        <a:rPr lang="nl-BE" sz="1100"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rPr>
                        <a:t>Als een beslissing de autonomie van belanghebbenden schaadt, wordt dan rekening gehouden met proportionaliteit </a:t>
                      </a:r>
                      <a:r>
                        <a:rPr lang="nl-BE" sz="1100" dirty="0">
                          <a:solidFill>
                            <a:srgbClr val="4D4D4D"/>
                          </a:solidFill>
                          <a:latin typeface="Century Gothic" panose="020B0502020202020204" pitchFamily="34" charset="0"/>
                        </a:rPr>
                        <a:t>(d.w.z. niet meer/verder/langer dan nodig)? </a:t>
                      </a:r>
                    </a:p>
                    <a:p>
                      <a:pPr marL="342900" lvl="0" indent="-342900" algn="l">
                        <a:lnSpc>
                          <a:spcPct val="100000"/>
                        </a:lnSpc>
                        <a:spcBef>
                          <a:spcPts val="600"/>
                        </a:spcBef>
                        <a:spcAft>
                          <a:spcPts val="0"/>
                        </a:spcAft>
                        <a:buFont typeface="Symbol" panose="05050102010706020507" pitchFamily="18" charset="2"/>
                        <a:buChar char=""/>
                        <a:tabLst>
                          <a:tab pos="90170" algn="l"/>
                        </a:tabLst>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Andere: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p>
                      <a:endParaRPr lang="nl-BE" b="0" dirty="0">
                        <a:solidFill>
                          <a:srgbClr val="4D4D4D"/>
                        </a:solidFill>
                        <a:latin typeface="Century Gothic" panose="020B0502020202020204" pitchFamily="34" charset="0"/>
                      </a:endParaRPr>
                    </a:p>
                    <a:p>
                      <a:endParaRPr lang="nl-BE" b="0" dirty="0">
                        <a:solidFill>
                          <a:srgbClr val="4D4D4D"/>
                        </a:solidFill>
                        <a:latin typeface="Century Gothic" panose="020B0502020202020204" pitchFamily="34" charset="0"/>
                      </a:endParaRPr>
                    </a:p>
                    <a:p>
                      <a:endParaRPr lang="nl-BE" b="0" dirty="0">
                        <a:solidFill>
                          <a:srgbClr val="4D4D4D"/>
                        </a:solidFill>
                        <a:latin typeface="Century Gothic" panose="020B0502020202020204" pitchFamily="34" charset="0"/>
                      </a:endParaRPr>
                    </a:p>
                    <a:p>
                      <a:endParaRPr lang="nl-BE" b="0" dirty="0">
                        <a:solidFill>
                          <a:srgbClr val="4D4D4D"/>
                        </a:solidFill>
                        <a:latin typeface="Century Gothic" panose="020B0502020202020204" pitchFamily="34" charset="0"/>
                      </a:endParaRPr>
                    </a:p>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907043295"/>
                  </a:ext>
                </a:extLst>
              </a:tr>
            </a:tbl>
          </a:graphicData>
        </a:graphic>
      </p:graphicFrame>
    </p:spTree>
    <p:extLst>
      <p:ext uri="{BB962C8B-B14F-4D97-AF65-F5344CB8AC3E}">
        <p14:creationId xmlns:p14="http://schemas.microsoft.com/office/powerpoint/2010/main" val="2156401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inhoud 10" descr="Afbeelding met buitenshuis, water, grond, zand&#10;&#10;Automatisch gegenereerde beschrijving">
            <a:extLst>
              <a:ext uri="{FF2B5EF4-FFF2-40B4-BE49-F238E27FC236}">
                <a16:creationId xmlns:a16="http://schemas.microsoft.com/office/drawing/2014/main" id="{0E0CE31E-E382-E3CE-B66E-1923662F3EA2}"/>
              </a:ext>
            </a:extLst>
          </p:cNvPr>
          <p:cNvPicPr>
            <a:picLocks noGrp="1" noChangeAspect="1"/>
          </p:cNvPicPr>
          <p:nvPr>
            <p:ph sz="half" idx="2"/>
          </p:nvPr>
        </p:nvPicPr>
        <p:blipFill>
          <a:blip r:embed="rId2"/>
          <a:stretch>
            <a:fillRect/>
          </a:stretch>
        </p:blipFill>
        <p:spPr>
          <a:xfrm>
            <a:off x="0" y="-1"/>
            <a:ext cx="10265474" cy="6842579"/>
          </a:xfrm>
        </p:spPr>
      </p:pic>
      <p:sp>
        <p:nvSpPr>
          <p:cNvPr id="12" name="Rechthoek 11">
            <a:extLst>
              <a:ext uri="{FF2B5EF4-FFF2-40B4-BE49-F238E27FC236}">
                <a16:creationId xmlns:a16="http://schemas.microsoft.com/office/drawing/2014/main" id="{5EEFED8B-FF27-7D3E-7754-7275AEFC7DA1}"/>
              </a:ext>
            </a:extLst>
          </p:cNvPr>
          <p:cNvSpPr/>
          <p:nvPr/>
        </p:nvSpPr>
        <p:spPr>
          <a:xfrm>
            <a:off x="6287951" y="1404594"/>
            <a:ext cx="5574211" cy="4553145"/>
          </a:xfrm>
          <a:prstGeom prst="rect">
            <a:avLst/>
          </a:prstGeom>
          <a:solidFill>
            <a:srgbClr val="83AD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jdelijke aanduiding voor dianummer 1">
            <a:extLst>
              <a:ext uri="{FF2B5EF4-FFF2-40B4-BE49-F238E27FC236}">
                <a16:creationId xmlns:a16="http://schemas.microsoft.com/office/drawing/2014/main" id="{91F15E92-B135-6B12-CEEE-726D12DC40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5CFAAA-B96F-5D4A-AD11-CD1A2354611D}" type="slidenum">
              <a:rPr kumimoji="0" lang="nl-BE" sz="1200" b="0" i="0" u="none" strike="noStrike" kern="1200" cap="none" spc="0" normalizeH="0" baseline="0" noProof="0" smtClean="0">
                <a:ln>
                  <a:noFill/>
                </a:ln>
                <a:solidFill>
                  <a:srgbClr val="005B7F"/>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BE" sz="1200" b="0" i="0" u="none" strike="noStrike" kern="1200" cap="none" spc="0" normalizeH="0" baseline="0" noProof="0">
              <a:ln>
                <a:noFill/>
              </a:ln>
              <a:solidFill>
                <a:srgbClr val="005B7F"/>
              </a:solidFill>
              <a:effectLst/>
              <a:uLnTx/>
              <a:uFillTx/>
              <a:latin typeface="Century Gothic" panose="020B0502020202020204" pitchFamily="34" charset="0"/>
              <a:ea typeface="+mn-ea"/>
              <a:cs typeface="+mn-cs"/>
            </a:endParaRPr>
          </a:p>
        </p:txBody>
      </p:sp>
      <p:sp>
        <p:nvSpPr>
          <p:cNvPr id="3" name="Titel 2">
            <a:extLst>
              <a:ext uri="{FF2B5EF4-FFF2-40B4-BE49-F238E27FC236}">
                <a16:creationId xmlns:a16="http://schemas.microsoft.com/office/drawing/2014/main" id="{F22124AD-DE1C-BB84-5675-C68854072CEE}"/>
              </a:ext>
            </a:extLst>
          </p:cNvPr>
          <p:cNvSpPr>
            <a:spLocks noGrp="1"/>
          </p:cNvSpPr>
          <p:nvPr>
            <p:ph type="title"/>
          </p:nvPr>
        </p:nvSpPr>
        <p:spPr>
          <a:xfrm>
            <a:off x="6591300" y="2264535"/>
            <a:ext cx="5000065" cy="1446853"/>
          </a:xfrm>
        </p:spPr>
        <p:txBody>
          <a:bodyPr>
            <a:normAutofit fontScale="90000"/>
          </a:bodyPr>
          <a:lstStyle/>
          <a:p>
            <a:pPr marL="0" marR="0" lvl="0" indent="0" defTabSz="914400" rtl="0" eaLnBrk="1" fontAlgn="auto" latinLnBrk="0" hangingPunct="1">
              <a:lnSpc>
                <a:spcPct val="100000"/>
              </a:lnSpc>
              <a:spcBef>
                <a:spcPts val="0"/>
              </a:spcBef>
              <a:spcAft>
                <a:spcPts val="0"/>
              </a:spcAft>
              <a:tabLst/>
              <a:defRPr/>
            </a:pPr>
            <a:r>
              <a:rPr kumimoji="0" lang="nl-BE" sz="3600" b="1" i="0" u="none" strike="noStrike" kern="1200" cap="none" spc="0" normalizeH="0" baseline="0" noProof="0" dirty="0">
                <a:ln>
                  <a:noFill/>
                </a:ln>
                <a:solidFill>
                  <a:srgbClr val="005B7F"/>
                </a:solidFill>
                <a:effectLst/>
                <a:uLnTx/>
                <a:uFillTx/>
                <a:latin typeface="Century Gothic" panose="020B0502020202020204" pitchFamily="34" charset="0"/>
                <a:ea typeface="+mn-ea"/>
                <a:cs typeface="+mn-cs"/>
              </a:rPr>
              <a:t>Principe </a:t>
            </a:r>
            <a:r>
              <a:rPr kumimoji="0" lang="nl-NL" sz="3600" b="1" i="0" u="none" strike="noStrike" kern="1200" cap="none" spc="0" normalizeH="0" baseline="0" noProof="0" dirty="0">
                <a:ln>
                  <a:noFill/>
                </a:ln>
                <a:solidFill>
                  <a:srgbClr val="005B7F"/>
                </a:solidFill>
                <a:effectLst/>
                <a:uLnTx/>
                <a:uFillTx/>
                <a:latin typeface="Century Gothic" panose="020B0502020202020204" pitchFamily="34" charset="0"/>
                <a:ea typeface="+mn-ea"/>
                <a:cs typeface="+mn-cs"/>
              </a:rPr>
              <a:t>2&amp;3: Balans tussen weldoen en </a:t>
            </a:r>
            <a:br>
              <a:rPr kumimoji="0" lang="nl-NL" sz="3600" b="1" i="0" u="none" strike="noStrike" kern="1200" cap="none" spc="0" normalizeH="0" baseline="0" noProof="0" dirty="0">
                <a:ln>
                  <a:noFill/>
                </a:ln>
                <a:solidFill>
                  <a:srgbClr val="005B7F"/>
                </a:solidFill>
                <a:effectLst/>
                <a:uLnTx/>
                <a:uFillTx/>
                <a:latin typeface="Century Gothic" panose="020B0502020202020204" pitchFamily="34" charset="0"/>
                <a:ea typeface="+mn-ea"/>
                <a:cs typeface="+mn-cs"/>
              </a:rPr>
            </a:br>
            <a:r>
              <a:rPr kumimoji="0" lang="nl-NL" sz="3600" b="1" i="0" u="none" strike="noStrike" kern="1200" cap="none" spc="0" normalizeH="0" baseline="0" noProof="0" dirty="0">
                <a:ln>
                  <a:noFill/>
                </a:ln>
                <a:solidFill>
                  <a:srgbClr val="005B7F"/>
                </a:solidFill>
                <a:effectLst/>
                <a:uLnTx/>
                <a:uFillTx/>
                <a:latin typeface="Century Gothic" panose="020B0502020202020204" pitchFamily="34" charset="0"/>
                <a:ea typeface="+mn-ea"/>
                <a:cs typeface="+mn-cs"/>
              </a:rPr>
              <a:t>niet-schaden</a:t>
            </a:r>
            <a:endParaRPr lang="nl-BE" dirty="0">
              <a:solidFill>
                <a:schemeClr val="bg1"/>
              </a:solidFill>
            </a:endParaRPr>
          </a:p>
        </p:txBody>
      </p:sp>
    </p:spTree>
    <p:extLst>
      <p:ext uri="{BB962C8B-B14F-4D97-AF65-F5344CB8AC3E}">
        <p14:creationId xmlns:p14="http://schemas.microsoft.com/office/powerpoint/2010/main" val="189053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4A09E334-1E8E-6E02-78BA-1887674EFDE4}"/>
              </a:ext>
            </a:extLst>
          </p:cNvPr>
          <p:cNvSpPr>
            <a:spLocks noGrp="1"/>
          </p:cNvSpPr>
          <p:nvPr>
            <p:ph type="title"/>
          </p:nvPr>
        </p:nvSpPr>
        <p:spPr>
          <a:xfrm>
            <a:off x="838200" y="365126"/>
            <a:ext cx="10276840" cy="365126"/>
          </a:xfrm>
        </p:spPr>
        <p:txBody>
          <a:bodyPr>
            <a:normAutofit/>
          </a:bodyPr>
          <a:lstStyle/>
          <a:p>
            <a:r>
              <a:rPr lang="nl-NL" sz="1600" dirty="0">
                <a:solidFill>
                  <a:srgbClr val="E28686"/>
                </a:solidFill>
              </a:rPr>
              <a:t>Oriënterend vragenkader: De vier principes van de bio-ethiek</a:t>
            </a:r>
            <a:endParaRPr lang="nl-BE" sz="1600" dirty="0"/>
          </a:p>
        </p:txBody>
      </p:sp>
      <p:sp>
        <p:nvSpPr>
          <p:cNvPr id="5" name="Tijdelijke aanduiding voor dianummer 4">
            <a:extLst>
              <a:ext uri="{FF2B5EF4-FFF2-40B4-BE49-F238E27FC236}">
                <a16:creationId xmlns:a16="http://schemas.microsoft.com/office/drawing/2014/main" id="{2D60B7EB-6FAB-2E47-844F-1F25DACBC872}"/>
              </a:ext>
            </a:extLst>
          </p:cNvPr>
          <p:cNvSpPr>
            <a:spLocks noGrp="1"/>
          </p:cNvSpPr>
          <p:nvPr>
            <p:ph type="sldNum" sz="quarter" idx="10"/>
          </p:nvPr>
        </p:nvSpPr>
        <p:spPr/>
        <p:txBody>
          <a:bodyPr/>
          <a:lstStyle/>
          <a:p>
            <a:fld id="{1D5CFAAA-B96F-5D4A-AD11-CD1A2354611D}" type="slidenum">
              <a:rPr lang="nl-BE" smtClean="0"/>
              <a:t>14</a:t>
            </a:fld>
            <a:endParaRPr lang="nl-BE"/>
          </a:p>
        </p:txBody>
      </p:sp>
      <p:graphicFrame>
        <p:nvGraphicFramePr>
          <p:cNvPr id="21" name="Tabel 21">
            <a:extLst>
              <a:ext uri="{FF2B5EF4-FFF2-40B4-BE49-F238E27FC236}">
                <a16:creationId xmlns:a16="http://schemas.microsoft.com/office/drawing/2014/main" id="{5D0F9E22-C280-7967-F48B-31C2685CA450}"/>
              </a:ext>
            </a:extLst>
          </p:cNvPr>
          <p:cNvGraphicFramePr>
            <a:graphicFrameLocks noGrp="1"/>
          </p:cNvGraphicFramePr>
          <p:nvPr>
            <p:extLst>
              <p:ext uri="{D42A27DB-BD31-4B8C-83A1-F6EECF244321}">
                <p14:modId xmlns:p14="http://schemas.microsoft.com/office/powerpoint/2010/main" val="99655035"/>
              </p:ext>
            </p:extLst>
          </p:nvPr>
        </p:nvGraphicFramePr>
        <p:xfrm>
          <a:off x="838200" y="1055805"/>
          <a:ext cx="10276837" cy="5226208"/>
        </p:xfrm>
        <a:graphic>
          <a:graphicData uri="http://schemas.openxmlformats.org/drawingml/2006/table">
            <a:tbl>
              <a:tblPr firstRow="1" bandRow="1">
                <a:tableStyleId>{5C22544A-7EE6-4342-B048-85BDC9FD1C3A}</a:tableStyleId>
              </a:tblPr>
              <a:tblGrid>
                <a:gridCol w="5496612">
                  <a:extLst>
                    <a:ext uri="{9D8B030D-6E8A-4147-A177-3AD203B41FA5}">
                      <a16:colId xmlns:a16="http://schemas.microsoft.com/office/drawing/2014/main" val="1820684881"/>
                    </a:ext>
                  </a:extLst>
                </a:gridCol>
                <a:gridCol w="1630837">
                  <a:extLst>
                    <a:ext uri="{9D8B030D-6E8A-4147-A177-3AD203B41FA5}">
                      <a16:colId xmlns:a16="http://schemas.microsoft.com/office/drawing/2014/main" val="991955303"/>
                    </a:ext>
                  </a:extLst>
                </a:gridCol>
                <a:gridCol w="1715679">
                  <a:extLst>
                    <a:ext uri="{9D8B030D-6E8A-4147-A177-3AD203B41FA5}">
                      <a16:colId xmlns:a16="http://schemas.microsoft.com/office/drawing/2014/main" val="75514554"/>
                    </a:ext>
                  </a:extLst>
                </a:gridCol>
                <a:gridCol w="1433709">
                  <a:extLst>
                    <a:ext uri="{9D8B030D-6E8A-4147-A177-3AD203B41FA5}">
                      <a16:colId xmlns:a16="http://schemas.microsoft.com/office/drawing/2014/main" val="3941077493"/>
                    </a:ext>
                  </a:extLst>
                </a:gridCol>
              </a:tblGrid>
              <a:tr h="1030543">
                <a:tc>
                  <a:txBody>
                    <a:bodyPr/>
                    <a:lstStyle/>
                    <a:p>
                      <a:r>
                        <a:rPr lang="nl-BE" sz="2400" b="1" dirty="0">
                          <a:solidFill>
                            <a:srgbClr val="005B7F"/>
                          </a:solidFill>
                          <a:latin typeface="Century Gothic" panose="020B0502020202020204" pitchFamily="34" charset="0"/>
                        </a:rPr>
                        <a:t>Principe </a:t>
                      </a:r>
                      <a:r>
                        <a:rPr lang="nl-NL" sz="2400" b="1" dirty="0">
                          <a:solidFill>
                            <a:srgbClr val="005B7F"/>
                          </a:solidFill>
                          <a:latin typeface="Century Gothic" panose="020B0502020202020204" pitchFamily="34" charset="0"/>
                        </a:rPr>
                        <a:t>2&amp;3: Balans tussen weldoen en niet-schaden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Niet van toepassing</a:t>
                      </a:r>
                    </a:p>
                    <a:p>
                      <a:r>
                        <a:rPr lang="nl-BE" sz="1400" b="0" i="1" dirty="0">
                          <a:solidFill>
                            <a:srgbClr val="4D4D4D"/>
                          </a:solidFill>
                          <a:latin typeface="Century Gothic" panose="020B0502020202020204" pitchFamily="34" charset="0"/>
                        </a:rPr>
                        <a:t>(</a:t>
                      </a:r>
                      <a:r>
                        <a:rPr lang="nl-BE" sz="1400" b="0" i="1" dirty="0" err="1">
                          <a:solidFill>
                            <a:srgbClr val="4D4D4D"/>
                          </a:solidFill>
                          <a:latin typeface="Century Gothic" panose="020B0502020202020204" pitchFamily="34" charset="0"/>
                        </a:rPr>
                        <a:t>schrapbaar</a:t>
                      </a:r>
                      <a:r>
                        <a:rPr lang="nl-BE" sz="1400" b="0" i="1" dirty="0">
                          <a:solidFill>
                            <a:srgbClr val="4D4D4D"/>
                          </a:solidFill>
                          <a:latin typeface="Century Gothic" panose="020B0502020202020204" pitchFamily="34" charset="0"/>
                        </a:rPr>
                        <a:t>)</a:t>
                      </a:r>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Waarschijnlijk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Zeker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915690712"/>
                  </a:ext>
                </a:extLst>
              </a:tr>
              <a:tr h="1627813">
                <a:tc>
                  <a:txBody>
                    <a:bodyPr/>
                    <a:lstStyle/>
                    <a:p>
                      <a:r>
                        <a:rPr lang="nl-NL" sz="1400" b="1" dirty="0">
                          <a:solidFill>
                            <a:srgbClr val="65A0B2"/>
                          </a:solidFill>
                          <a:latin typeface="Century Gothic" panose="020B0502020202020204" pitchFamily="34" charset="0"/>
                        </a:rPr>
                        <a:t>Duiding</a:t>
                      </a:r>
                      <a:r>
                        <a:rPr lang="nl-NL" sz="1400" b="0" dirty="0">
                          <a:solidFill>
                            <a:srgbClr val="65A0B2"/>
                          </a:solidFill>
                          <a:latin typeface="Century Gothic" panose="020B0502020202020204" pitchFamily="34" charset="0"/>
                        </a:rPr>
                        <a:t>: Dit principe gaat over het vinden van een proportioneel evenwicht tussen weldoen </a:t>
                      </a:r>
                      <a:r>
                        <a:rPr lang="nl-NL" sz="1400" b="0" i="1" dirty="0">
                          <a:solidFill>
                            <a:srgbClr val="65A0B2"/>
                          </a:solidFill>
                          <a:latin typeface="Century Gothic" panose="020B0502020202020204" pitchFamily="34" charset="0"/>
                        </a:rPr>
                        <a:t>(</a:t>
                      </a:r>
                      <a:r>
                        <a:rPr lang="nl-NL" sz="1400" b="0" i="1" dirty="0" err="1">
                          <a:solidFill>
                            <a:srgbClr val="65A0B2"/>
                          </a:solidFill>
                          <a:latin typeface="Century Gothic" panose="020B0502020202020204" pitchFamily="34" charset="0"/>
                        </a:rPr>
                        <a:t>beneficence</a:t>
                      </a:r>
                      <a:r>
                        <a:rPr lang="nl-NL" sz="1400" b="0" i="1" dirty="0">
                          <a:solidFill>
                            <a:srgbClr val="65A0B2"/>
                          </a:solidFill>
                          <a:latin typeface="Century Gothic" panose="020B0502020202020204" pitchFamily="34" charset="0"/>
                        </a:rPr>
                        <a:t>) </a:t>
                      </a:r>
                      <a:r>
                        <a:rPr lang="nl-NL" sz="1400" b="0" dirty="0">
                          <a:solidFill>
                            <a:srgbClr val="65A0B2"/>
                          </a:solidFill>
                          <a:latin typeface="Century Gothic" panose="020B0502020202020204" pitchFamily="34" charset="0"/>
                        </a:rPr>
                        <a:t>en niet-schaden </a:t>
                      </a:r>
                      <a:r>
                        <a:rPr lang="nl-NL" sz="1400" b="0" i="1" dirty="0">
                          <a:solidFill>
                            <a:srgbClr val="65A0B2"/>
                          </a:solidFill>
                          <a:latin typeface="Century Gothic" panose="020B0502020202020204" pitchFamily="34" charset="0"/>
                        </a:rPr>
                        <a:t>(non-</a:t>
                      </a:r>
                      <a:r>
                        <a:rPr lang="nl-NL" sz="1400" b="0" i="1" dirty="0" err="1">
                          <a:solidFill>
                            <a:srgbClr val="65A0B2"/>
                          </a:solidFill>
                          <a:latin typeface="Century Gothic" panose="020B0502020202020204" pitchFamily="34" charset="0"/>
                        </a:rPr>
                        <a:t>maleficence</a:t>
                      </a:r>
                      <a:r>
                        <a:rPr lang="nl-NL" sz="1400" b="0" i="1" dirty="0">
                          <a:solidFill>
                            <a:srgbClr val="65A0B2"/>
                          </a:solidFill>
                          <a:latin typeface="Century Gothic" panose="020B0502020202020204" pitchFamily="34" charset="0"/>
                        </a:rPr>
                        <a:t>)</a:t>
                      </a:r>
                      <a:r>
                        <a:rPr lang="nl-NL" sz="1400" b="0" dirty="0">
                          <a:solidFill>
                            <a:srgbClr val="65A0B2"/>
                          </a:solidFill>
                          <a:latin typeface="Century Gothic" panose="020B0502020202020204" pitchFamily="34" charset="0"/>
                        </a:rPr>
                        <a:t>. </a:t>
                      </a:r>
                    </a:p>
                    <a:p>
                      <a:r>
                        <a:rPr lang="nl-NL" sz="1400" b="0" dirty="0">
                          <a:solidFill>
                            <a:srgbClr val="65A0B2"/>
                          </a:solidFill>
                          <a:latin typeface="Century Gothic" panose="020B0502020202020204" pitchFamily="34" charset="0"/>
                        </a:rPr>
                        <a:t>Hierbij bevinden we ons in de zone tussen ‘het meest menselijk wenselijke’ en ‘het meest menselijk haalbare’. Dit gaat over de overgang van ‘luxe-denken’ naar ‘schaarste-denken’.</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NL"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NL"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NL"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91321068"/>
                  </a:ext>
                </a:extLst>
              </a:tr>
              <a:tr h="2567852">
                <a:tc>
                  <a:txBody>
                    <a:bodyPr/>
                    <a:lstStyle/>
                    <a:p>
                      <a:r>
                        <a:rPr lang="nl-NL" sz="1400" b="1" dirty="0">
                          <a:solidFill>
                            <a:srgbClr val="4D4D4D"/>
                          </a:solidFill>
                          <a:latin typeface="Century Gothic" panose="020B0502020202020204" pitchFamily="34" charset="0"/>
                        </a:rPr>
                        <a:t>Ethische richtvragen</a:t>
                      </a:r>
                      <a:r>
                        <a:rPr lang="nl-NL" sz="1400" b="0" dirty="0">
                          <a:solidFill>
                            <a:srgbClr val="4D4D4D"/>
                          </a:solidFill>
                          <a:latin typeface="Century Gothic" panose="020B0502020202020204" pitchFamily="34" charset="0"/>
                        </a:rPr>
                        <a:t>:</a:t>
                      </a:r>
                    </a:p>
                    <a:p>
                      <a:endParaRPr lang="nl-NL" sz="1400" b="0" dirty="0">
                        <a:solidFill>
                          <a:srgbClr val="4D4D4D"/>
                        </a:solidFill>
                        <a:latin typeface="Century Gothic" panose="020B0502020202020204" pitchFamily="34" charset="0"/>
                      </a:endParaRPr>
                    </a:p>
                    <a:p>
                      <a:pPr marL="285750" indent="-285750">
                        <a:buFont typeface="Arial" panose="020B0604020202020204" pitchFamily="34" charset="0"/>
                        <a:buChar char="•"/>
                      </a:pPr>
                      <a:r>
                        <a:rPr lang="nl-NL" sz="1400" b="0" dirty="0">
                          <a:solidFill>
                            <a:srgbClr val="4D4D4D"/>
                          </a:solidFill>
                          <a:latin typeface="Century Gothic" panose="020B0502020202020204" pitchFamily="34" charset="0"/>
                        </a:rPr>
                        <a:t>Hoe kunnen we in onze keuzes en handelingen zoveel mogelijk welzijn realiseren en zo weinig mogelijk nadeel berokkenen?</a:t>
                      </a:r>
                    </a:p>
                    <a:p>
                      <a:pPr marL="0" indent="0">
                        <a:buFont typeface="Arial" panose="020B0604020202020204" pitchFamily="34" charset="0"/>
                        <a:buNone/>
                      </a:pPr>
                      <a:endParaRPr lang="nl-NL" sz="1400" b="0" dirty="0">
                        <a:solidFill>
                          <a:srgbClr val="4D4D4D"/>
                        </a:solidFill>
                        <a:latin typeface="Century Gothic" panose="020B0502020202020204" pitchFamily="34" charset="0"/>
                      </a:endParaRPr>
                    </a:p>
                    <a:p>
                      <a:pPr marL="285750" indent="-285750">
                        <a:buFont typeface="Arial" panose="020B0604020202020204" pitchFamily="34" charset="0"/>
                        <a:buChar char="•"/>
                      </a:pPr>
                      <a:r>
                        <a:rPr lang="nl-NL" sz="1400" b="0" dirty="0">
                          <a:solidFill>
                            <a:srgbClr val="4D4D4D"/>
                          </a:solidFill>
                          <a:latin typeface="Century Gothic" panose="020B0502020202020204" pitchFamily="34" charset="0"/>
                        </a:rPr>
                        <a:t>Wat is goede zorg? In het licht van ‘het meest menselijk haalbare?’ (Zowel voor medewerkers als voor hulpvragers).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907043295"/>
                  </a:ext>
                </a:extLst>
              </a:tr>
            </a:tbl>
          </a:graphicData>
        </a:graphic>
      </p:graphicFrame>
    </p:spTree>
    <p:extLst>
      <p:ext uri="{BB962C8B-B14F-4D97-AF65-F5344CB8AC3E}">
        <p14:creationId xmlns:p14="http://schemas.microsoft.com/office/powerpoint/2010/main" val="3673722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4A09E334-1E8E-6E02-78BA-1887674EFDE4}"/>
              </a:ext>
            </a:extLst>
          </p:cNvPr>
          <p:cNvSpPr>
            <a:spLocks noGrp="1"/>
          </p:cNvSpPr>
          <p:nvPr>
            <p:ph type="title"/>
          </p:nvPr>
        </p:nvSpPr>
        <p:spPr>
          <a:xfrm>
            <a:off x="838200" y="365126"/>
            <a:ext cx="10276840" cy="365126"/>
          </a:xfrm>
        </p:spPr>
        <p:txBody>
          <a:bodyPr>
            <a:normAutofit/>
          </a:bodyPr>
          <a:lstStyle/>
          <a:p>
            <a:r>
              <a:rPr lang="nl-NL" sz="1600" dirty="0">
                <a:solidFill>
                  <a:srgbClr val="E28686"/>
                </a:solidFill>
              </a:rPr>
              <a:t>Oriënterend vragenkader: De vier principes van de bio-ethiek</a:t>
            </a:r>
            <a:endParaRPr lang="nl-BE" sz="1600" dirty="0"/>
          </a:p>
        </p:txBody>
      </p:sp>
      <p:sp>
        <p:nvSpPr>
          <p:cNvPr id="5" name="Tijdelijke aanduiding voor dianummer 4">
            <a:extLst>
              <a:ext uri="{FF2B5EF4-FFF2-40B4-BE49-F238E27FC236}">
                <a16:creationId xmlns:a16="http://schemas.microsoft.com/office/drawing/2014/main" id="{2D60B7EB-6FAB-2E47-844F-1F25DACBC872}"/>
              </a:ext>
            </a:extLst>
          </p:cNvPr>
          <p:cNvSpPr>
            <a:spLocks noGrp="1"/>
          </p:cNvSpPr>
          <p:nvPr>
            <p:ph type="sldNum" sz="quarter" idx="10"/>
          </p:nvPr>
        </p:nvSpPr>
        <p:spPr/>
        <p:txBody>
          <a:bodyPr/>
          <a:lstStyle/>
          <a:p>
            <a:fld id="{1D5CFAAA-B96F-5D4A-AD11-CD1A2354611D}" type="slidenum">
              <a:rPr lang="nl-BE" smtClean="0"/>
              <a:t>15</a:t>
            </a:fld>
            <a:endParaRPr lang="nl-BE"/>
          </a:p>
        </p:txBody>
      </p:sp>
      <p:graphicFrame>
        <p:nvGraphicFramePr>
          <p:cNvPr id="21" name="Tabel 21">
            <a:extLst>
              <a:ext uri="{FF2B5EF4-FFF2-40B4-BE49-F238E27FC236}">
                <a16:creationId xmlns:a16="http://schemas.microsoft.com/office/drawing/2014/main" id="{5D0F9E22-C280-7967-F48B-31C2685CA450}"/>
              </a:ext>
            </a:extLst>
          </p:cNvPr>
          <p:cNvGraphicFramePr>
            <a:graphicFrameLocks noGrp="1"/>
          </p:cNvGraphicFramePr>
          <p:nvPr>
            <p:extLst>
              <p:ext uri="{D42A27DB-BD31-4B8C-83A1-F6EECF244321}">
                <p14:modId xmlns:p14="http://schemas.microsoft.com/office/powerpoint/2010/main" val="3807512984"/>
              </p:ext>
            </p:extLst>
          </p:nvPr>
        </p:nvGraphicFramePr>
        <p:xfrm>
          <a:off x="838200" y="1055804"/>
          <a:ext cx="10276837" cy="5676123"/>
        </p:xfrm>
        <a:graphic>
          <a:graphicData uri="http://schemas.openxmlformats.org/drawingml/2006/table">
            <a:tbl>
              <a:tblPr firstRow="1" bandRow="1">
                <a:tableStyleId>{5C22544A-7EE6-4342-B048-85BDC9FD1C3A}</a:tableStyleId>
              </a:tblPr>
              <a:tblGrid>
                <a:gridCol w="5487186">
                  <a:extLst>
                    <a:ext uri="{9D8B030D-6E8A-4147-A177-3AD203B41FA5}">
                      <a16:colId xmlns:a16="http://schemas.microsoft.com/office/drawing/2014/main" val="1820684881"/>
                    </a:ext>
                  </a:extLst>
                </a:gridCol>
                <a:gridCol w="1706251">
                  <a:extLst>
                    <a:ext uri="{9D8B030D-6E8A-4147-A177-3AD203B41FA5}">
                      <a16:colId xmlns:a16="http://schemas.microsoft.com/office/drawing/2014/main" val="991955303"/>
                    </a:ext>
                  </a:extLst>
                </a:gridCol>
                <a:gridCol w="1668544">
                  <a:extLst>
                    <a:ext uri="{9D8B030D-6E8A-4147-A177-3AD203B41FA5}">
                      <a16:colId xmlns:a16="http://schemas.microsoft.com/office/drawing/2014/main" val="75514554"/>
                    </a:ext>
                  </a:extLst>
                </a:gridCol>
                <a:gridCol w="1414856">
                  <a:extLst>
                    <a:ext uri="{9D8B030D-6E8A-4147-A177-3AD203B41FA5}">
                      <a16:colId xmlns:a16="http://schemas.microsoft.com/office/drawing/2014/main" val="3941077493"/>
                    </a:ext>
                  </a:extLst>
                </a:gridCol>
              </a:tblGrid>
              <a:tr h="1021827">
                <a:tc>
                  <a:txBody>
                    <a:bodyPr/>
                    <a:lstStyle/>
                    <a:p>
                      <a:r>
                        <a:rPr lang="nl-BE" sz="2400" b="1" dirty="0">
                          <a:solidFill>
                            <a:srgbClr val="005B7F"/>
                          </a:solidFill>
                          <a:latin typeface="Century Gothic" panose="020B0502020202020204" pitchFamily="34" charset="0"/>
                        </a:rPr>
                        <a:t>Principe </a:t>
                      </a:r>
                      <a:r>
                        <a:rPr lang="nl-NL" sz="2400" b="1" dirty="0">
                          <a:solidFill>
                            <a:srgbClr val="005B7F"/>
                          </a:solidFill>
                          <a:latin typeface="Century Gothic" panose="020B0502020202020204" pitchFamily="34" charset="0"/>
                        </a:rPr>
                        <a:t>2&amp;3: Balans tussen weldoen en niet-schaden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Niet van toepassing</a:t>
                      </a:r>
                    </a:p>
                    <a:p>
                      <a:r>
                        <a:rPr lang="nl-BE" sz="1400" b="0" i="1" dirty="0">
                          <a:solidFill>
                            <a:srgbClr val="4D4D4D"/>
                          </a:solidFill>
                          <a:latin typeface="Century Gothic" panose="020B0502020202020204" pitchFamily="34" charset="0"/>
                        </a:rPr>
                        <a:t>(</a:t>
                      </a:r>
                      <a:r>
                        <a:rPr lang="nl-BE" sz="1400" b="0" i="1" dirty="0" err="1">
                          <a:solidFill>
                            <a:srgbClr val="4D4D4D"/>
                          </a:solidFill>
                          <a:latin typeface="Century Gothic" panose="020B0502020202020204" pitchFamily="34" charset="0"/>
                        </a:rPr>
                        <a:t>schrapbaar</a:t>
                      </a:r>
                      <a:r>
                        <a:rPr lang="nl-BE" sz="1400" b="0" i="1" dirty="0">
                          <a:solidFill>
                            <a:srgbClr val="4D4D4D"/>
                          </a:solidFill>
                          <a:latin typeface="Century Gothic" panose="020B0502020202020204" pitchFamily="34" charset="0"/>
                        </a:rPr>
                        <a:t>)</a:t>
                      </a:r>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Waarschijnlijk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Zeker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915690712"/>
                  </a:ext>
                </a:extLst>
              </a:tr>
              <a:tr h="4191194">
                <a:tc>
                  <a:txBody>
                    <a:bodyPr/>
                    <a:lstStyle/>
                    <a:p>
                      <a:pPr algn="l">
                        <a:lnSpc>
                          <a:spcPct val="120000"/>
                        </a:lnSpc>
                        <a:spcBef>
                          <a:spcPts val="600"/>
                        </a:spcBef>
                        <a:tabLst>
                          <a:tab pos="90170" algn="l"/>
                        </a:tabLst>
                      </a:pPr>
                      <a:r>
                        <a:rPr lang="nl-BE" sz="1200" b="1"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rPr>
                        <a:t>Illustratieve voorbeeldvragen:</a:t>
                      </a:r>
                      <a:endParaRPr lang="nl-BE" sz="12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l">
                        <a:lnSpc>
                          <a:spcPct val="100000"/>
                        </a:lnSpc>
                        <a:spcBef>
                          <a:spcPts val="600"/>
                        </a:spcBef>
                        <a:spcAft>
                          <a:spcPts val="0"/>
                        </a:spcAft>
                        <a:buFont typeface="Symbol" panose="05050102010706020507" pitchFamily="18" charset="2"/>
                        <a:buChar char=""/>
                        <a:tabLst>
                          <a:tab pos="90170" algn="l"/>
                        </a:tabLst>
                      </a:pPr>
                      <a:r>
                        <a:rPr lang="nl-BE" sz="1100" dirty="0">
                          <a:solidFill>
                            <a:srgbClr val="3B3838"/>
                          </a:solidFill>
                          <a:effectLst/>
                          <a:latin typeface="Century Gothic" panose="020B0502020202020204" pitchFamily="34" charset="0"/>
                          <a:ea typeface="Calibri" panose="020F0502020204030204" pitchFamily="34" charset="0"/>
                          <a:cs typeface="Calibri" panose="020F0502020204030204" pitchFamily="34" charset="0"/>
                        </a:rPr>
                        <a:t>Durven we na te denken over het ethisch minimum? Over ‘middelmatige zorg’? Over ‘drie sterren i.p.v. vijf’?</a:t>
                      </a:r>
                      <a:endParaRPr lang="nl-BE" sz="11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endParaRPr>
                    </a:p>
                    <a:p>
                      <a:pPr marL="742950" lvl="1" indent="-285750" algn="l">
                        <a:lnSpc>
                          <a:spcPct val="100000"/>
                        </a:lnSpc>
                        <a:spcBef>
                          <a:spcPts val="0"/>
                        </a:spcBef>
                        <a:buFont typeface="Symbol" panose="05050102010706020507" pitchFamily="18" charset="2"/>
                        <a:buChar char=""/>
                        <a:tabLst>
                          <a:tab pos="90170" algn="l"/>
                        </a:tabLst>
                      </a:pPr>
                      <a:r>
                        <a:rPr lang="nl-BE" sz="1100" dirty="0">
                          <a:solidFill>
                            <a:srgbClr val="3B3838"/>
                          </a:solidFill>
                          <a:effectLst/>
                          <a:latin typeface="Century Gothic" panose="020B0502020202020204" pitchFamily="34" charset="0"/>
                          <a:ea typeface="Calibri" panose="020F0502020204030204" pitchFamily="34" charset="0"/>
                          <a:cs typeface="Calibri" panose="020F0502020204030204" pitchFamily="34" charset="0"/>
                        </a:rPr>
                        <a:t>Hoe doen we dat?</a:t>
                      </a:r>
                      <a:endParaRPr lang="nl-BE" sz="11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l">
                        <a:lnSpc>
                          <a:spcPct val="100000"/>
                        </a:lnSpc>
                        <a:spcBef>
                          <a:spcPts val="600"/>
                        </a:spcBef>
                        <a:buFont typeface="Symbol" panose="05050102010706020507" pitchFamily="18" charset="2"/>
                        <a:buChar char=""/>
                        <a:tabLst>
                          <a:tab pos="90170" algn="l"/>
                        </a:tabLst>
                      </a:pPr>
                      <a:r>
                        <a:rPr lang="nl-BE" sz="1100" dirty="0">
                          <a:solidFill>
                            <a:srgbClr val="3B3838"/>
                          </a:solidFill>
                          <a:effectLst/>
                          <a:latin typeface="Century Gothic" panose="020B0502020202020204" pitchFamily="34" charset="0"/>
                          <a:ea typeface="Calibri" panose="020F0502020204030204" pitchFamily="34" charset="0"/>
                          <a:cs typeface="Calibri" panose="020F0502020204030204" pitchFamily="34" charset="0"/>
                        </a:rPr>
                        <a:t>Durven we na te denken over zorg die ‘passend’ is? D.w.z. zorg die ‘goed genoeg’ is? </a:t>
                      </a:r>
                      <a:endParaRPr lang="nl-BE" sz="11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endParaRPr>
                    </a:p>
                    <a:p>
                      <a:pPr marL="742950" lvl="1" indent="-285750" algn="l">
                        <a:lnSpc>
                          <a:spcPct val="100000"/>
                        </a:lnSpc>
                        <a:spcBef>
                          <a:spcPts val="0"/>
                        </a:spcBef>
                        <a:buFont typeface="Symbol" panose="05050102010706020507" pitchFamily="18" charset="2"/>
                        <a:buChar char=""/>
                        <a:tabLst>
                          <a:tab pos="90170" algn="l"/>
                        </a:tabLst>
                      </a:pPr>
                      <a:r>
                        <a:rPr lang="nl-BE" sz="1100" dirty="0">
                          <a:solidFill>
                            <a:srgbClr val="3B3838"/>
                          </a:solidFill>
                          <a:effectLst/>
                          <a:latin typeface="Century Gothic" panose="020B0502020202020204" pitchFamily="34" charset="0"/>
                          <a:ea typeface="Calibri" panose="020F0502020204030204" pitchFamily="34" charset="0"/>
                          <a:cs typeface="Calibri" panose="020F0502020204030204" pitchFamily="34" charset="0"/>
                        </a:rPr>
                        <a:t>Wat zou dat, in onze concrete context van ons team/onze organisatie, kunnen betekenen?</a:t>
                      </a:r>
                      <a:endParaRPr lang="nl-BE" sz="11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l">
                        <a:lnSpc>
                          <a:spcPct val="100000"/>
                        </a:lnSpc>
                        <a:spcBef>
                          <a:spcPts val="600"/>
                        </a:spcBef>
                        <a:buFont typeface="Symbol" panose="05050102010706020507" pitchFamily="18" charset="2"/>
                        <a:buChar char=""/>
                        <a:tabLst>
                          <a:tab pos="90170" algn="l"/>
                        </a:tabLst>
                      </a:pPr>
                      <a:r>
                        <a:rPr lang="nl-BE" sz="1100" dirty="0">
                          <a:solidFill>
                            <a:srgbClr val="3B3838"/>
                          </a:solidFill>
                          <a:effectLst/>
                          <a:latin typeface="Century Gothic" panose="020B0502020202020204" pitchFamily="34" charset="0"/>
                          <a:ea typeface="Calibri" panose="020F0502020204030204" pitchFamily="34" charset="0"/>
                          <a:cs typeface="Calibri" panose="020F0502020204030204" pitchFamily="34" charset="0"/>
                        </a:rPr>
                        <a:t>Durven we nadenken over de impact van </a:t>
                      </a:r>
                      <a:r>
                        <a:rPr lang="nl-BE" sz="1100" i="1" dirty="0" err="1">
                          <a:solidFill>
                            <a:srgbClr val="3B3838"/>
                          </a:solidFill>
                          <a:effectLst/>
                          <a:latin typeface="Century Gothic" panose="020B0502020202020204" pitchFamily="34" charset="0"/>
                          <a:ea typeface="Calibri" panose="020F0502020204030204" pitchFamily="34" charset="0"/>
                          <a:cs typeface="Calibri" panose="020F0502020204030204" pitchFamily="34" charset="0"/>
                        </a:rPr>
                        <a:t>missed</a:t>
                      </a:r>
                      <a:r>
                        <a:rPr lang="nl-BE" sz="1100" i="1" dirty="0">
                          <a:solidFill>
                            <a:srgbClr val="3B3838"/>
                          </a:solidFill>
                          <a:effectLst/>
                          <a:latin typeface="Century Gothic" panose="020B0502020202020204" pitchFamily="34" charset="0"/>
                          <a:ea typeface="Calibri" panose="020F0502020204030204" pitchFamily="34" charset="0"/>
                          <a:cs typeface="Calibri" panose="020F0502020204030204" pitchFamily="34" charset="0"/>
                        </a:rPr>
                        <a:t> care</a:t>
                      </a:r>
                      <a:r>
                        <a:rPr lang="nl-BE" sz="1100" dirty="0">
                          <a:solidFill>
                            <a:srgbClr val="3B3838"/>
                          </a:solidFill>
                          <a:effectLst/>
                          <a:latin typeface="Century Gothic" panose="020B0502020202020204" pitchFamily="34" charset="0"/>
                          <a:ea typeface="Calibri" panose="020F0502020204030204" pitchFamily="34" charset="0"/>
                          <a:cs typeface="Calibri" panose="020F0502020204030204" pitchFamily="34" charset="0"/>
                        </a:rPr>
                        <a:t>, d.w.z. van ‘zorg die niet gegeven wordt’?</a:t>
                      </a:r>
                      <a:endParaRPr lang="nl-BE" sz="11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endParaRPr>
                    </a:p>
                    <a:p>
                      <a:pPr marL="742950" lvl="1" indent="-285750" algn="l">
                        <a:lnSpc>
                          <a:spcPct val="100000"/>
                        </a:lnSpc>
                        <a:spcBef>
                          <a:spcPts val="0"/>
                        </a:spcBef>
                        <a:buFont typeface="Symbol" panose="05050102010706020507" pitchFamily="18" charset="2"/>
                        <a:buChar char=""/>
                        <a:tabLst>
                          <a:tab pos="90170" algn="l"/>
                        </a:tabLst>
                      </a:pPr>
                      <a:r>
                        <a:rPr lang="nl-BE" sz="1100" dirty="0">
                          <a:solidFill>
                            <a:srgbClr val="3B3838"/>
                          </a:solidFill>
                          <a:effectLst/>
                          <a:latin typeface="Century Gothic" panose="020B0502020202020204" pitchFamily="34" charset="0"/>
                          <a:ea typeface="Calibri" panose="020F0502020204030204" pitchFamily="34" charset="0"/>
                          <a:cs typeface="Calibri" panose="020F0502020204030204" pitchFamily="34" charset="0"/>
                        </a:rPr>
                        <a:t>Hoe vangen we dat op? (bv. met uitbreiding van de rol van mantelzorgers en vrijwilligers in de concrete zorg en ondersteuning van elke dag, of andere wegen…)</a:t>
                      </a:r>
                    </a:p>
                    <a:p>
                      <a:pPr marL="342900" lvl="0" indent="-342900" algn="l">
                        <a:lnSpc>
                          <a:spcPct val="100000"/>
                        </a:lnSpc>
                        <a:spcBef>
                          <a:spcPts val="600"/>
                        </a:spcBef>
                        <a:buFont typeface="Symbol" panose="05050102010706020507" pitchFamily="18" charset="2"/>
                        <a:buChar char=""/>
                        <a:tabLst>
                          <a:tab pos="90170" algn="l"/>
                        </a:tabLst>
                      </a:pPr>
                      <a:r>
                        <a:rPr lang="nl-BE" sz="1200" dirty="0">
                          <a:solidFill>
                            <a:srgbClr val="3B3838"/>
                          </a:solidFill>
                          <a:effectLst/>
                          <a:latin typeface="Century Gothic" panose="020B0502020202020204" pitchFamily="34" charset="0"/>
                          <a:ea typeface="Calibri" panose="020F0502020204030204" pitchFamily="34" charset="0"/>
                          <a:cs typeface="Calibri" panose="020F0502020204030204" pitchFamily="34" charset="0"/>
                        </a:rPr>
                        <a:t>Is er ruimte voor gezamenlijke reflectie over dit soort vragen?</a:t>
                      </a:r>
                      <a:endParaRPr lang="nl-BE" sz="12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endParaRPr>
                    </a:p>
                    <a:p>
                      <a:pPr marL="742950" lvl="1" indent="-285750" algn="l">
                        <a:lnSpc>
                          <a:spcPct val="100000"/>
                        </a:lnSpc>
                        <a:spcBef>
                          <a:spcPts val="0"/>
                        </a:spcBef>
                        <a:buFont typeface="Symbol" panose="05050102010706020507" pitchFamily="18" charset="2"/>
                        <a:buChar char=""/>
                        <a:tabLst>
                          <a:tab pos="90170" algn="l"/>
                        </a:tabLst>
                      </a:pPr>
                      <a:r>
                        <a:rPr lang="nl-BE" sz="1200" dirty="0">
                          <a:solidFill>
                            <a:srgbClr val="3B3838"/>
                          </a:solidFill>
                          <a:effectLst/>
                          <a:latin typeface="Century Gothic" panose="020B0502020202020204" pitchFamily="34" charset="0"/>
                          <a:ea typeface="Calibri" panose="020F0502020204030204" pitchFamily="34" charset="0"/>
                          <a:cs typeface="Calibri" panose="020F0502020204030204" pitchFamily="34" charset="0"/>
                        </a:rPr>
                        <a:t>Op welke manier maken we die ruimte?</a:t>
                      </a:r>
                      <a:endParaRPr lang="nl-BE" sz="12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l">
                        <a:lnSpc>
                          <a:spcPct val="100000"/>
                        </a:lnSpc>
                        <a:spcBef>
                          <a:spcPts val="600"/>
                        </a:spcBef>
                        <a:buFont typeface="Symbol" panose="05050102010706020507" pitchFamily="18" charset="2"/>
                        <a:buChar char=""/>
                        <a:tabLst>
                          <a:tab pos="90170" algn="l"/>
                        </a:tabLst>
                      </a:pPr>
                      <a:r>
                        <a:rPr lang="nl-BE" sz="1100" dirty="0">
                          <a:solidFill>
                            <a:srgbClr val="3B3838"/>
                          </a:solidFill>
                          <a:effectLst/>
                          <a:latin typeface="Century Gothic" panose="020B0502020202020204" pitchFamily="34" charset="0"/>
                          <a:ea typeface="Calibri" panose="020F0502020204030204" pitchFamily="34" charset="0"/>
                          <a:cs typeface="Calibri" panose="020F0502020204030204" pitchFamily="34" charset="0"/>
                        </a:rPr>
                        <a:t>Hebben we aandacht voor de tonaliteit van dit soort reflecties en de impact ervan op belanghebbenden? Welke reacties/morele emoties roepen ze op?</a:t>
                      </a:r>
                      <a:endParaRPr lang="nl-BE" sz="11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endParaRPr>
                    </a:p>
                    <a:p>
                      <a:pPr marL="742950" lvl="1" indent="-285750" algn="l">
                        <a:lnSpc>
                          <a:spcPct val="100000"/>
                        </a:lnSpc>
                        <a:spcBef>
                          <a:spcPts val="0"/>
                        </a:spcBef>
                        <a:buFont typeface="Symbol" panose="05050102010706020507" pitchFamily="18" charset="2"/>
                        <a:buChar char=""/>
                        <a:tabLst>
                          <a:tab pos="90170" algn="l"/>
                        </a:tabLst>
                      </a:pPr>
                      <a:r>
                        <a:rPr lang="nl-BE" sz="1100" dirty="0">
                          <a:solidFill>
                            <a:srgbClr val="3B3838"/>
                          </a:solidFill>
                          <a:effectLst/>
                          <a:latin typeface="Century Gothic" panose="020B0502020202020204" pitchFamily="34" charset="0"/>
                          <a:ea typeface="Calibri" panose="020F0502020204030204" pitchFamily="34" charset="0"/>
                          <a:cs typeface="Calibri" panose="020F0502020204030204" pitchFamily="34" charset="0"/>
                        </a:rPr>
                        <a:t>Bv. is dat voorzichtig, constructief, zoekend, of veeleer negatief, ontmoedigend, verontwaardigend…</a:t>
                      </a:r>
                      <a:endParaRPr lang="nl-BE" sz="11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endParaRPr>
                    </a:p>
                    <a:p>
                      <a:pPr marL="742950" lvl="1" indent="-285750" algn="l">
                        <a:lnSpc>
                          <a:spcPct val="100000"/>
                        </a:lnSpc>
                        <a:spcBef>
                          <a:spcPts val="0"/>
                        </a:spcBef>
                        <a:buFont typeface="Symbol" panose="05050102010706020507" pitchFamily="18" charset="2"/>
                        <a:buChar char=""/>
                        <a:tabLst>
                          <a:tab pos="90170" algn="l"/>
                        </a:tabLst>
                      </a:pPr>
                      <a:r>
                        <a:rPr lang="nl-BE" sz="1100" dirty="0">
                          <a:solidFill>
                            <a:srgbClr val="3B3838"/>
                          </a:solidFill>
                          <a:effectLst/>
                          <a:latin typeface="Century Gothic" panose="020B0502020202020204" pitchFamily="34" charset="0"/>
                          <a:ea typeface="Calibri" panose="020F0502020204030204" pitchFamily="34" charset="0"/>
                          <a:cs typeface="Calibri" panose="020F0502020204030204" pitchFamily="34" charset="0"/>
                        </a:rPr>
                        <a:t>Bv. is het helpend, verlichtend, ondersteunend, of veeleer omgekeerd…</a:t>
                      </a:r>
                      <a:endParaRPr lang="nl-BE" sz="11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endParaRPr>
                    </a:p>
                    <a:p>
                      <a:pPr marL="742950" lvl="1" indent="-285750" algn="l">
                        <a:lnSpc>
                          <a:spcPct val="100000"/>
                        </a:lnSpc>
                        <a:spcBef>
                          <a:spcPts val="0"/>
                        </a:spcBef>
                        <a:buFont typeface="Symbol" panose="05050102010706020507" pitchFamily="18" charset="2"/>
                        <a:buChar char=""/>
                        <a:tabLst>
                          <a:tab pos="90170" algn="l"/>
                        </a:tabLst>
                      </a:pPr>
                      <a:r>
                        <a:rPr lang="nl-BE" sz="1100" dirty="0">
                          <a:solidFill>
                            <a:srgbClr val="3B3838"/>
                          </a:solidFill>
                          <a:effectLst/>
                          <a:latin typeface="Century Gothic" panose="020B0502020202020204" pitchFamily="34" charset="0"/>
                          <a:ea typeface="Calibri" panose="020F0502020204030204" pitchFamily="34" charset="0"/>
                          <a:cs typeface="Calibri" panose="020F0502020204030204" pitchFamily="34" charset="0"/>
                        </a:rPr>
                        <a:t>Wat doen we daarmee? Hoe gaan we daarmee om?</a:t>
                      </a:r>
                    </a:p>
                    <a:p>
                      <a:pPr marL="285750" lvl="0" indent="-285750" algn="l">
                        <a:lnSpc>
                          <a:spcPct val="100000"/>
                        </a:lnSpc>
                        <a:spcBef>
                          <a:spcPts val="600"/>
                        </a:spcBef>
                        <a:buFont typeface="Symbol" panose="05050102010706020507" pitchFamily="18" charset="2"/>
                        <a:buChar char=""/>
                        <a:tabLst>
                          <a:tab pos="90170" algn="l"/>
                        </a:tabLst>
                      </a:pPr>
                      <a:r>
                        <a:rPr lang="nl-BE" sz="11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Andere: …</a:t>
                      </a:r>
                      <a:endParaRPr lang="nl-BE" sz="1100" dirty="0">
                        <a:solidFill>
                          <a:srgbClr val="3B3838"/>
                        </a:solidFill>
                        <a:effectLst/>
                        <a:latin typeface="Century Gothic" panose="020B0502020202020204" pitchFamily="34" charset="0"/>
                        <a:ea typeface="Calibri" panose="020F0502020204030204" pitchFamily="34" charset="0"/>
                        <a:cs typeface="Calibri" panose="020F050202020403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907043295"/>
                  </a:ext>
                </a:extLst>
              </a:tr>
            </a:tbl>
          </a:graphicData>
        </a:graphic>
      </p:graphicFrame>
    </p:spTree>
    <p:extLst>
      <p:ext uri="{BB962C8B-B14F-4D97-AF65-F5344CB8AC3E}">
        <p14:creationId xmlns:p14="http://schemas.microsoft.com/office/powerpoint/2010/main" val="3264898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inhoud 10" descr="Afbeelding met buitenshuis, water, grond, zand&#10;&#10;Automatisch gegenereerde beschrijving">
            <a:extLst>
              <a:ext uri="{FF2B5EF4-FFF2-40B4-BE49-F238E27FC236}">
                <a16:creationId xmlns:a16="http://schemas.microsoft.com/office/drawing/2014/main" id="{0E0CE31E-E382-E3CE-B66E-1923662F3EA2}"/>
              </a:ext>
            </a:extLst>
          </p:cNvPr>
          <p:cNvPicPr>
            <a:picLocks noGrp="1" noChangeAspect="1"/>
          </p:cNvPicPr>
          <p:nvPr>
            <p:ph sz="half" idx="2"/>
          </p:nvPr>
        </p:nvPicPr>
        <p:blipFill>
          <a:blip r:embed="rId2"/>
          <a:stretch>
            <a:fillRect/>
          </a:stretch>
        </p:blipFill>
        <p:spPr>
          <a:xfrm>
            <a:off x="0" y="-1"/>
            <a:ext cx="10265474" cy="6842579"/>
          </a:xfrm>
        </p:spPr>
      </p:pic>
      <p:sp>
        <p:nvSpPr>
          <p:cNvPr id="12" name="Rechthoek 11">
            <a:extLst>
              <a:ext uri="{FF2B5EF4-FFF2-40B4-BE49-F238E27FC236}">
                <a16:creationId xmlns:a16="http://schemas.microsoft.com/office/drawing/2014/main" id="{5EEFED8B-FF27-7D3E-7754-7275AEFC7DA1}"/>
              </a:ext>
            </a:extLst>
          </p:cNvPr>
          <p:cNvSpPr/>
          <p:nvPr/>
        </p:nvSpPr>
        <p:spPr>
          <a:xfrm>
            <a:off x="6287951" y="1404594"/>
            <a:ext cx="5574211" cy="4553145"/>
          </a:xfrm>
          <a:prstGeom prst="rect">
            <a:avLst/>
          </a:prstGeom>
          <a:solidFill>
            <a:srgbClr val="83AD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jdelijke aanduiding voor dianummer 1">
            <a:extLst>
              <a:ext uri="{FF2B5EF4-FFF2-40B4-BE49-F238E27FC236}">
                <a16:creationId xmlns:a16="http://schemas.microsoft.com/office/drawing/2014/main" id="{91F15E92-B135-6B12-CEEE-726D12DC40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5CFAAA-B96F-5D4A-AD11-CD1A2354611D}" type="slidenum">
              <a:rPr kumimoji="0" lang="nl-BE" sz="1200" b="0" i="0" u="none" strike="noStrike" kern="1200" cap="none" spc="0" normalizeH="0" baseline="0" noProof="0" smtClean="0">
                <a:ln>
                  <a:noFill/>
                </a:ln>
                <a:solidFill>
                  <a:srgbClr val="005B7F"/>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BE" sz="1200" b="0" i="0" u="none" strike="noStrike" kern="1200" cap="none" spc="0" normalizeH="0" baseline="0" noProof="0">
              <a:ln>
                <a:noFill/>
              </a:ln>
              <a:solidFill>
                <a:srgbClr val="005B7F"/>
              </a:solidFill>
              <a:effectLst/>
              <a:uLnTx/>
              <a:uFillTx/>
              <a:latin typeface="Century Gothic" panose="020B0502020202020204" pitchFamily="34" charset="0"/>
              <a:ea typeface="+mn-ea"/>
              <a:cs typeface="+mn-cs"/>
            </a:endParaRPr>
          </a:p>
        </p:txBody>
      </p:sp>
      <p:sp>
        <p:nvSpPr>
          <p:cNvPr id="3" name="Titel 2">
            <a:extLst>
              <a:ext uri="{FF2B5EF4-FFF2-40B4-BE49-F238E27FC236}">
                <a16:creationId xmlns:a16="http://schemas.microsoft.com/office/drawing/2014/main" id="{F22124AD-DE1C-BB84-5675-C68854072CEE}"/>
              </a:ext>
            </a:extLst>
          </p:cNvPr>
          <p:cNvSpPr>
            <a:spLocks noGrp="1"/>
          </p:cNvSpPr>
          <p:nvPr>
            <p:ph type="title"/>
          </p:nvPr>
        </p:nvSpPr>
        <p:spPr>
          <a:xfrm>
            <a:off x="6591300" y="2264535"/>
            <a:ext cx="5000065" cy="1446853"/>
          </a:xfrm>
        </p:spPr>
        <p:txBody>
          <a:bodyPr>
            <a:normAutofit fontScale="90000"/>
          </a:bodyPr>
          <a:lstStyle/>
          <a:p>
            <a:pPr marL="0" marR="0" lvl="0" indent="0" defTabSz="914400" rtl="0" eaLnBrk="1" fontAlgn="auto" latinLnBrk="0" hangingPunct="1">
              <a:lnSpc>
                <a:spcPct val="100000"/>
              </a:lnSpc>
              <a:spcBef>
                <a:spcPts val="0"/>
              </a:spcBef>
              <a:spcAft>
                <a:spcPts val="0"/>
              </a:spcAft>
              <a:tabLst/>
              <a:defRPr/>
            </a:pPr>
            <a:r>
              <a:rPr kumimoji="0" lang="nl-BE" sz="3600" b="1" i="0" u="none" strike="noStrike" kern="1200" cap="none" spc="0" normalizeH="0" baseline="0" noProof="0" dirty="0">
                <a:ln>
                  <a:noFill/>
                </a:ln>
                <a:solidFill>
                  <a:srgbClr val="005B7F"/>
                </a:solidFill>
                <a:effectLst/>
                <a:uLnTx/>
                <a:uFillTx/>
                <a:latin typeface="Century Gothic" panose="020B0502020202020204" pitchFamily="34" charset="0"/>
                <a:ea typeface="+mn-ea"/>
                <a:cs typeface="+mn-cs"/>
              </a:rPr>
              <a:t>Principe </a:t>
            </a:r>
            <a:r>
              <a:rPr lang="nl-NL" sz="3600" b="1" dirty="0">
                <a:solidFill>
                  <a:srgbClr val="005B7F"/>
                </a:solidFill>
                <a:latin typeface="Century Gothic" panose="020B0502020202020204" pitchFamily="34" charset="0"/>
              </a:rPr>
              <a:t>4: Realiseren van sociale rechtvaardigheid</a:t>
            </a:r>
            <a:endParaRPr lang="nl-BE" dirty="0">
              <a:solidFill>
                <a:schemeClr val="bg1"/>
              </a:solidFill>
            </a:endParaRPr>
          </a:p>
        </p:txBody>
      </p:sp>
    </p:spTree>
    <p:extLst>
      <p:ext uri="{BB962C8B-B14F-4D97-AF65-F5344CB8AC3E}">
        <p14:creationId xmlns:p14="http://schemas.microsoft.com/office/powerpoint/2010/main" val="113887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4A09E334-1E8E-6E02-78BA-1887674EFDE4}"/>
              </a:ext>
            </a:extLst>
          </p:cNvPr>
          <p:cNvSpPr>
            <a:spLocks noGrp="1"/>
          </p:cNvSpPr>
          <p:nvPr>
            <p:ph type="title"/>
          </p:nvPr>
        </p:nvSpPr>
        <p:spPr>
          <a:xfrm>
            <a:off x="838200" y="365126"/>
            <a:ext cx="10276840" cy="365126"/>
          </a:xfrm>
        </p:spPr>
        <p:txBody>
          <a:bodyPr>
            <a:normAutofit/>
          </a:bodyPr>
          <a:lstStyle/>
          <a:p>
            <a:r>
              <a:rPr lang="nl-NL" sz="1600" dirty="0">
                <a:solidFill>
                  <a:srgbClr val="E28686"/>
                </a:solidFill>
              </a:rPr>
              <a:t>Oriënterend vragenkader: De vier principes van de bio-ethiek</a:t>
            </a:r>
            <a:endParaRPr lang="nl-BE" sz="1600" dirty="0"/>
          </a:p>
        </p:txBody>
      </p:sp>
      <p:sp>
        <p:nvSpPr>
          <p:cNvPr id="5" name="Tijdelijke aanduiding voor dianummer 4">
            <a:extLst>
              <a:ext uri="{FF2B5EF4-FFF2-40B4-BE49-F238E27FC236}">
                <a16:creationId xmlns:a16="http://schemas.microsoft.com/office/drawing/2014/main" id="{2D60B7EB-6FAB-2E47-844F-1F25DACBC872}"/>
              </a:ext>
            </a:extLst>
          </p:cNvPr>
          <p:cNvSpPr>
            <a:spLocks noGrp="1"/>
          </p:cNvSpPr>
          <p:nvPr>
            <p:ph type="sldNum" sz="quarter" idx="10"/>
          </p:nvPr>
        </p:nvSpPr>
        <p:spPr/>
        <p:txBody>
          <a:bodyPr/>
          <a:lstStyle/>
          <a:p>
            <a:fld id="{1D5CFAAA-B96F-5D4A-AD11-CD1A2354611D}" type="slidenum">
              <a:rPr lang="nl-BE" smtClean="0"/>
              <a:t>17</a:t>
            </a:fld>
            <a:endParaRPr lang="nl-BE"/>
          </a:p>
        </p:txBody>
      </p:sp>
      <p:graphicFrame>
        <p:nvGraphicFramePr>
          <p:cNvPr id="21" name="Tabel 21">
            <a:extLst>
              <a:ext uri="{FF2B5EF4-FFF2-40B4-BE49-F238E27FC236}">
                <a16:creationId xmlns:a16="http://schemas.microsoft.com/office/drawing/2014/main" id="{5D0F9E22-C280-7967-F48B-31C2685CA450}"/>
              </a:ext>
            </a:extLst>
          </p:cNvPr>
          <p:cNvGraphicFramePr>
            <a:graphicFrameLocks noGrp="1"/>
          </p:cNvGraphicFramePr>
          <p:nvPr>
            <p:extLst>
              <p:ext uri="{D42A27DB-BD31-4B8C-83A1-F6EECF244321}">
                <p14:modId xmlns:p14="http://schemas.microsoft.com/office/powerpoint/2010/main" val="3831852787"/>
              </p:ext>
            </p:extLst>
          </p:nvPr>
        </p:nvGraphicFramePr>
        <p:xfrm>
          <a:off x="838200" y="1055804"/>
          <a:ext cx="10276837" cy="5090472"/>
        </p:xfrm>
        <a:graphic>
          <a:graphicData uri="http://schemas.openxmlformats.org/drawingml/2006/table">
            <a:tbl>
              <a:tblPr firstRow="1" bandRow="1">
                <a:tableStyleId>{5C22544A-7EE6-4342-B048-85BDC9FD1C3A}</a:tableStyleId>
              </a:tblPr>
              <a:tblGrid>
                <a:gridCol w="5449478">
                  <a:extLst>
                    <a:ext uri="{9D8B030D-6E8A-4147-A177-3AD203B41FA5}">
                      <a16:colId xmlns:a16="http://schemas.microsoft.com/office/drawing/2014/main" val="1820684881"/>
                    </a:ext>
                  </a:extLst>
                </a:gridCol>
                <a:gridCol w="1677971">
                  <a:extLst>
                    <a:ext uri="{9D8B030D-6E8A-4147-A177-3AD203B41FA5}">
                      <a16:colId xmlns:a16="http://schemas.microsoft.com/office/drawing/2014/main" val="991955303"/>
                    </a:ext>
                  </a:extLst>
                </a:gridCol>
                <a:gridCol w="1715679">
                  <a:extLst>
                    <a:ext uri="{9D8B030D-6E8A-4147-A177-3AD203B41FA5}">
                      <a16:colId xmlns:a16="http://schemas.microsoft.com/office/drawing/2014/main" val="75514554"/>
                    </a:ext>
                  </a:extLst>
                </a:gridCol>
                <a:gridCol w="1433709">
                  <a:extLst>
                    <a:ext uri="{9D8B030D-6E8A-4147-A177-3AD203B41FA5}">
                      <a16:colId xmlns:a16="http://schemas.microsoft.com/office/drawing/2014/main" val="3941077493"/>
                    </a:ext>
                  </a:extLst>
                </a:gridCol>
              </a:tblGrid>
              <a:tr h="1099605">
                <a:tc>
                  <a:txBody>
                    <a:bodyPr/>
                    <a:lstStyle/>
                    <a:p>
                      <a:r>
                        <a:rPr lang="nl-BE" sz="2400" b="1" dirty="0">
                          <a:solidFill>
                            <a:srgbClr val="005B7F"/>
                          </a:solidFill>
                          <a:latin typeface="Century Gothic" panose="020B0502020202020204" pitchFamily="34" charset="0"/>
                        </a:rPr>
                        <a:t>Principe </a:t>
                      </a:r>
                      <a:r>
                        <a:rPr lang="nl-NL" sz="2400" b="1" dirty="0">
                          <a:solidFill>
                            <a:srgbClr val="005B7F"/>
                          </a:solidFill>
                          <a:latin typeface="Century Gothic" panose="020B0502020202020204" pitchFamily="34" charset="0"/>
                        </a:rPr>
                        <a:t>4: Realiseren van sociale rechtvaardigheid</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Niet van toepassing</a:t>
                      </a:r>
                    </a:p>
                    <a:p>
                      <a:r>
                        <a:rPr lang="nl-BE" sz="1400" b="0" i="1" dirty="0">
                          <a:solidFill>
                            <a:srgbClr val="4D4D4D"/>
                          </a:solidFill>
                          <a:latin typeface="Century Gothic" panose="020B0502020202020204" pitchFamily="34" charset="0"/>
                        </a:rPr>
                        <a:t>(</a:t>
                      </a:r>
                      <a:r>
                        <a:rPr lang="nl-BE" sz="1400" b="0" i="1" dirty="0" err="1">
                          <a:solidFill>
                            <a:srgbClr val="4D4D4D"/>
                          </a:solidFill>
                          <a:latin typeface="Century Gothic" panose="020B0502020202020204" pitchFamily="34" charset="0"/>
                        </a:rPr>
                        <a:t>schrapbaar</a:t>
                      </a:r>
                      <a:r>
                        <a:rPr lang="nl-BE" sz="1400" b="0" i="1" dirty="0">
                          <a:solidFill>
                            <a:srgbClr val="4D4D4D"/>
                          </a:solidFill>
                          <a:latin typeface="Century Gothic" panose="020B0502020202020204" pitchFamily="34" charset="0"/>
                        </a:rPr>
                        <a:t>)</a:t>
                      </a:r>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Waarschijnlijk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Zeker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915690712"/>
                  </a:ext>
                </a:extLst>
              </a:tr>
              <a:tr h="1250929">
                <a:tc>
                  <a:txBody>
                    <a:bodyPr/>
                    <a:lstStyle/>
                    <a:p>
                      <a:r>
                        <a:rPr lang="nl-NL" sz="1400" b="1" dirty="0">
                          <a:solidFill>
                            <a:srgbClr val="65A0B2"/>
                          </a:solidFill>
                          <a:latin typeface="Century Gothic" panose="020B0502020202020204" pitchFamily="34" charset="0"/>
                        </a:rPr>
                        <a:t>Duiding</a:t>
                      </a:r>
                      <a:r>
                        <a:rPr lang="nl-NL" sz="1400" b="0" dirty="0">
                          <a:solidFill>
                            <a:srgbClr val="65A0B2"/>
                          </a:solidFill>
                          <a:latin typeface="Century Gothic" panose="020B0502020202020204" pitchFamily="34" charset="0"/>
                        </a:rPr>
                        <a:t>: Dit principe gaat over rechtvaardige verdeling van schaarse/beperkte middelen en gelijkwaardigheid in behandeling van vragen en noden.</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NL"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NL"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NL"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91321068"/>
                  </a:ext>
                </a:extLst>
              </a:tr>
              <a:tr h="2739938">
                <a:tc>
                  <a:txBody>
                    <a:bodyPr/>
                    <a:lstStyle/>
                    <a:p>
                      <a:r>
                        <a:rPr lang="nl-NL" sz="1400" b="1" dirty="0">
                          <a:solidFill>
                            <a:srgbClr val="4D4D4D"/>
                          </a:solidFill>
                          <a:latin typeface="Century Gothic" panose="020B0502020202020204" pitchFamily="34" charset="0"/>
                        </a:rPr>
                        <a:t>Ethische richtvragen</a:t>
                      </a:r>
                      <a:r>
                        <a:rPr lang="nl-NL" sz="1400" b="0" dirty="0">
                          <a:solidFill>
                            <a:srgbClr val="4D4D4D"/>
                          </a:solidFill>
                          <a:latin typeface="Century Gothic" panose="020B0502020202020204" pitchFamily="34" charset="0"/>
                        </a:rPr>
                        <a:t>:</a:t>
                      </a:r>
                    </a:p>
                    <a:p>
                      <a:endParaRPr lang="nl-NL" sz="1400" b="0" dirty="0">
                        <a:solidFill>
                          <a:srgbClr val="4D4D4D"/>
                        </a:solidFill>
                        <a:latin typeface="Century Gothic" panose="020B0502020202020204" pitchFamily="34" charset="0"/>
                      </a:endParaRPr>
                    </a:p>
                    <a:p>
                      <a:pPr marL="285750" indent="-285750">
                        <a:buFont typeface="Arial" panose="020B0604020202020204" pitchFamily="34" charset="0"/>
                        <a:buChar char="•"/>
                      </a:pPr>
                      <a:r>
                        <a:rPr lang="nl-NL" sz="1400" b="0" dirty="0">
                          <a:solidFill>
                            <a:srgbClr val="4D4D4D"/>
                          </a:solidFill>
                          <a:latin typeface="Century Gothic" panose="020B0502020202020204" pitchFamily="34" charset="0"/>
                        </a:rPr>
                        <a:t>Wat is volgens ons de meest rechtvaardige verdeling van beperkte middelen over de verschillende noden, mogelijkheden en kansen van mensen waarvoor wij verantwoordelijk zijn? </a:t>
                      </a:r>
                    </a:p>
                    <a:p>
                      <a:pPr marL="285750" indent="-285750">
                        <a:buFont typeface="Arial" panose="020B0604020202020204" pitchFamily="34" charset="0"/>
                        <a:buChar char="•"/>
                      </a:pPr>
                      <a:endParaRPr lang="nl-NL" sz="1400" b="0" dirty="0">
                        <a:solidFill>
                          <a:srgbClr val="4D4D4D"/>
                        </a:solidFill>
                        <a:latin typeface="Century Gothic" panose="020B0502020202020204" pitchFamily="34" charset="0"/>
                      </a:endParaRPr>
                    </a:p>
                    <a:p>
                      <a:pPr marL="457200" lvl="1" indent="0">
                        <a:buFont typeface="Arial" panose="020B0604020202020204" pitchFamily="34" charset="0"/>
                        <a:buNone/>
                      </a:pPr>
                      <a:r>
                        <a:rPr lang="nl-NL" sz="1400" b="0" i="1" dirty="0">
                          <a:solidFill>
                            <a:srgbClr val="4D4D4D"/>
                          </a:solidFill>
                          <a:latin typeface="Century Gothic" panose="020B0502020202020204" pitchFamily="34" charset="0"/>
                        </a:rPr>
                        <a:t>-&gt; Dat geldt zowel voor zorgvragers als medewerkers. De beperkte middelen zorgvuldig inzetten is een ethische verantwoordelijkheid voor iedereen.</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907043295"/>
                  </a:ext>
                </a:extLst>
              </a:tr>
            </a:tbl>
          </a:graphicData>
        </a:graphic>
      </p:graphicFrame>
    </p:spTree>
    <p:extLst>
      <p:ext uri="{BB962C8B-B14F-4D97-AF65-F5344CB8AC3E}">
        <p14:creationId xmlns:p14="http://schemas.microsoft.com/office/powerpoint/2010/main" val="207220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4A09E334-1E8E-6E02-78BA-1887674EFDE4}"/>
              </a:ext>
            </a:extLst>
          </p:cNvPr>
          <p:cNvSpPr>
            <a:spLocks noGrp="1"/>
          </p:cNvSpPr>
          <p:nvPr>
            <p:ph type="title"/>
          </p:nvPr>
        </p:nvSpPr>
        <p:spPr>
          <a:xfrm>
            <a:off x="838200" y="365126"/>
            <a:ext cx="10276840" cy="365126"/>
          </a:xfrm>
        </p:spPr>
        <p:txBody>
          <a:bodyPr>
            <a:normAutofit/>
          </a:bodyPr>
          <a:lstStyle/>
          <a:p>
            <a:r>
              <a:rPr lang="nl-NL" sz="1600" dirty="0">
                <a:solidFill>
                  <a:srgbClr val="E28686"/>
                </a:solidFill>
              </a:rPr>
              <a:t>Oriënterend vragenkader: De vier principes van de bio-ethiek</a:t>
            </a:r>
            <a:endParaRPr lang="nl-BE" sz="1600" dirty="0"/>
          </a:p>
        </p:txBody>
      </p:sp>
      <p:sp>
        <p:nvSpPr>
          <p:cNvPr id="5" name="Tijdelijke aanduiding voor dianummer 4">
            <a:extLst>
              <a:ext uri="{FF2B5EF4-FFF2-40B4-BE49-F238E27FC236}">
                <a16:creationId xmlns:a16="http://schemas.microsoft.com/office/drawing/2014/main" id="{2D60B7EB-6FAB-2E47-844F-1F25DACBC872}"/>
              </a:ext>
            </a:extLst>
          </p:cNvPr>
          <p:cNvSpPr>
            <a:spLocks noGrp="1"/>
          </p:cNvSpPr>
          <p:nvPr>
            <p:ph type="sldNum" sz="quarter" idx="10"/>
          </p:nvPr>
        </p:nvSpPr>
        <p:spPr/>
        <p:txBody>
          <a:bodyPr/>
          <a:lstStyle/>
          <a:p>
            <a:fld id="{1D5CFAAA-B96F-5D4A-AD11-CD1A2354611D}" type="slidenum">
              <a:rPr lang="nl-BE" smtClean="0"/>
              <a:t>18</a:t>
            </a:fld>
            <a:endParaRPr lang="nl-BE"/>
          </a:p>
        </p:txBody>
      </p:sp>
      <p:graphicFrame>
        <p:nvGraphicFramePr>
          <p:cNvPr id="21" name="Tabel 21">
            <a:extLst>
              <a:ext uri="{FF2B5EF4-FFF2-40B4-BE49-F238E27FC236}">
                <a16:creationId xmlns:a16="http://schemas.microsoft.com/office/drawing/2014/main" id="{5D0F9E22-C280-7967-F48B-31C2685CA450}"/>
              </a:ext>
            </a:extLst>
          </p:cNvPr>
          <p:cNvGraphicFramePr>
            <a:graphicFrameLocks noGrp="1"/>
          </p:cNvGraphicFramePr>
          <p:nvPr>
            <p:extLst>
              <p:ext uri="{D42A27DB-BD31-4B8C-83A1-F6EECF244321}">
                <p14:modId xmlns:p14="http://schemas.microsoft.com/office/powerpoint/2010/main" val="1227252898"/>
              </p:ext>
            </p:extLst>
          </p:nvPr>
        </p:nvGraphicFramePr>
        <p:xfrm>
          <a:off x="838200" y="1055804"/>
          <a:ext cx="10276837" cy="5426187"/>
        </p:xfrm>
        <a:graphic>
          <a:graphicData uri="http://schemas.openxmlformats.org/drawingml/2006/table">
            <a:tbl>
              <a:tblPr firstRow="1" bandRow="1">
                <a:tableStyleId>{5C22544A-7EE6-4342-B048-85BDC9FD1C3A}</a:tableStyleId>
              </a:tblPr>
              <a:tblGrid>
                <a:gridCol w="5600307">
                  <a:extLst>
                    <a:ext uri="{9D8B030D-6E8A-4147-A177-3AD203B41FA5}">
                      <a16:colId xmlns:a16="http://schemas.microsoft.com/office/drawing/2014/main" val="1820684881"/>
                    </a:ext>
                  </a:extLst>
                </a:gridCol>
                <a:gridCol w="1593130">
                  <a:extLst>
                    <a:ext uri="{9D8B030D-6E8A-4147-A177-3AD203B41FA5}">
                      <a16:colId xmlns:a16="http://schemas.microsoft.com/office/drawing/2014/main" val="991955303"/>
                    </a:ext>
                  </a:extLst>
                </a:gridCol>
                <a:gridCol w="1668544">
                  <a:extLst>
                    <a:ext uri="{9D8B030D-6E8A-4147-A177-3AD203B41FA5}">
                      <a16:colId xmlns:a16="http://schemas.microsoft.com/office/drawing/2014/main" val="75514554"/>
                    </a:ext>
                  </a:extLst>
                </a:gridCol>
                <a:gridCol w="1414856">
                  <a:extLst>
                    <a:ext uri="{9D8B030D-6E8A-4147-A177-3AD203B41FA5}">
                      <a16:colId xmlns:a16="http://schemas.microsoft.com/office/drawing/2014/main" val="3941077493"/>
                    </a:ext>
                  </a:extLst>
                </a:gridCol>
              </a:tblGrid>
              <a:tr h="1021827">
                <a:tc>
                  <a:txBody>
                    <a:bodyPr/>
                    <a:lstStyle/>
                    <a:p>
                      <a:r>
                        <a:rPr lang="nl-BE" sz="2400" b="1" dirty="0">
                          <a:solidFill>
                            <a:srgbClr val="005B7F"/>
                          </a:solidFill>
                          <a:latin typeface="Century Gothic" panose="020B0502020202020204" pitchFamily="34" charset="0"/>
                        </a:rPr>
                        <a:t>Principe </a:t>
                      </a:r>
                      <a:r>
                        <a:rPr lang="nl-NL" sz="2400" b="1" dirty="0">
                          <a:solidFill>
                            <a:srgbClr val="005B7F"/>
                          </a:solidFill>
                          <a:latin typeface="Century Gothic" panose="020B0502020202020204" pitchFamily="34" charset="0"/>
                        </a:rPr>
                        <a:t>4: Realiseren van sociale rechtvaardigheid</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Niet van toepassing</a:t>
                      </a:r>
                    </a:p>
                    <a:p>
                      <a:r>
                        <a:rPr lang="nl-BE" sz="1400" b="0" i="1" dirty="0">
                          <a:solidFill>
                            <a:srgbClr val="4D4D4D"/>
                          </a:solidFill>
                          <a:latin typeface="Century Gothic" panose="020B0502020202020204" pitchFamily="34" charset="0"/>
                        </a:rPr>
                        <a:t>(</a:t>
                      </a:r>
                      <a:r>
                        <a:rPr lang="nl-BE" sz="1400" b="0" i="1" dirty="0" err="1">
                          <a:solidFill>
                            <a:srgbClr val="4D4D4D"/>
                          </a:solidFill>
                          <a:latin typeface="Century Gothic" panose="020B0502020202020204" pitchFamily="34" charset="0"/>
                        </a:rPr>
                        <a:t>schrapbaar</a:t>
                      </a:r>
                      <a:r>
                        <a:rPr lang="nl-BE" sz="1400" b="0" i="1" dirty="0">
                          <a:solidFill>
                            <a:srgbClr val="4D4D4D"/>
                          </a:solidFill>
                          <a:latin typeface="Century Gothic" panose="020B0502020202020204" pitchFamily="34" charset="0"/>
                        </a:rPr>
                        <a:t>)</a:t>
                      </a:r>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Waarschijnlijk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Zeker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915690712"/>
                  </a:ext>
                </a:extLst>
              </a:tr>
              <a:tr h="4191194">
                <a:tc>
                  <a:txBody>
                    <a:bodyPr/>
                    <a:lstStyle/>
                    <a:p>
                      <a:pPr algn="l">
                        <a:lnSpc>
                          <a:spcPct val="100000"/>
                        </a:lnSpc>
                        <a:spcBef>
                          <a:spcPts val="0"/>
                        </a:spcBef>
                        <a:tabLst>
                          <a:tab pos="90170" algn="l"/>
                        </a:tabLst>
                      </a:pPr>
                      <a:r>
                        <a:rPr lang="nl-BE" sz="1200" b="1"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rPr>
                        <a:t>Illustratieve voorbeeldvragen:</a:t>
                      </a:r>
                      <a:endParaRPr lang="nl-BE" sz="12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l">
                        <a:lnSpc>
                          <a:spcPct val="100000"/>
                        </a:lnSpc>
                        <a:spcBef>
                          <a:spcPts val="600"/>
                        </a:spcBef>
                        <a:spcAft>
                          <a:spcPts val="0"/>
                        </a:spcAft>
                        <a:buFont typeface="Symbol" panose="05050102010706020507" pitchFamily="18" charset="2"/>
                        <a:buChar char=""/>
                        <a:tabLst>
                          <a:tab pos="90170" algn="l"/>
                        </a:tabLst>
                      </a:pPr>
                      <a:r>
                        <a:rPr lang="nl-BE" sz="1100" dirty="0">
                          <a:solidFill>
                            <a:srgbClr val="3B3838"/>
                          </a:solidFill>
                          <a:effectLst/>
                          <a:latin typeface="Century Gothic" panose="020B0502020202020204" pitchFamily="34" charset="0"/>
                          <a:ea typeface="Calibri" panose="020F0502020204030204" pitchFamily="34" charset="0"/>
                          <a:cs typeface="Calibri" panose="020F0502020204030204" pitchFamily="34" charset="0"/>
                        </a:rPr>
                        <a:t>Op welke manier begrijpen wij ‘ethische efficiëntie’ in de besteding en verdeling van de beperkte middelen? </a:t>
                      </a:r>
                      <a:endParaRPr lang="nl-BE" sz="11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endParaRPr>
                    </a:p>
                    <a:p>
                      <a:pPr marL="742950" lvl="1" indent="-285750" algn="l">
                        <a:lnSpc>
                          <a:spcPct val="100000"/>
                        </a:lnSpc>
                        <a:spcAft>
                          <a:spcPts val="0"/>
                        </a:spcAft>
                        <a:buFont typeface="Courier New" panose="02070309020205020404" pitchFamily="49" charset="0"/>
                        <a:buChar char="o"/>
                        <a:tabLst>
                          <a:tab pos="90170" algn="l"/>
                        </a:tabLst>
                      </a:pPr>
                      <a:r>
                        <a:rPr lang="nl-BE" sz="1100" dirty="0">
                          <a:solidFill>
                            <a:srgbClr val="3B3838"/>
                          </a:solidFill>
                          <a:effectLst/>
                          <a:latin typeface="Century Gothic" panose="020B0502020202020204" pitchFamily="34" charset="0"/>
                          <a:ea typeface="Calibri" panose="020F0502020204030204" pitchFamily="34" charset="0"/>
                          <a:cs typeface="Calibri" panose="020F0502020204030204" pitchFamily="34" charset="0"/>
                        </a:rPr>
                        <a:t>Wat betekent voor ons ‘zorgvuldig omgaan met de middelen’ (tijd, mensen, financiële middelen, materiaal…)</a:t>
                      </a:r>
                      <a:endParaRPr lang="nl-BE" sz="11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l">
                        <a:lnSpc>
                          <a:spcPct val="100000"/>
                        </a:lnSpc>
                        <a:spcBef>
                          <a:spcPts val="600"/>
                        </a:spcBef>
                        <a:spcAft>
                          <a:spcPts val="0"/>
                        </a:spcAft>
                        <a:buFont typeface="Symbol" panose="05050102010706020507" pitchFamily="18" charset="2"/>
                        <a:buChar char=""/>
                        <a:tabLst>
                          <a:tab pos="90170" algn="l"/>
                        </a:tabLst>
                      </a:pPr>
                      <a:r>
                        <a:rPr lang="nl-BE" sz="1100" dirty="0">
                          <a:solidFill>
                            <a:srgbClr val="3B3838"/>
                          </a:solidFill>
                          <a:effectLst/>
                          <a:latin typeface="Century Gothic" panose="020B0502020202020204" pitchFamily="34" charset="0"/>
                          <a:ea typeface="Calibri" panose="020F0502020204030204" pitchFamily="34" charset="0"/>
                          <a:cs typeface="Calibri" panose="020F0502020204030204" pitchFamily="34" charset="0"/>
                        </a:rPr>
                        <a:t>Is efficiënt handelen mogelijk zonder ethische ‘vermagering’ of ‘verschraling’ van de zorg? </a:t>
                      </a:r>
                    </a:p>
                    <a:p>
                      <a:pPr marL="742950" lvl="1" indent="-285750" algn="l">
                        <a:lnSpc>
                          <a:spcPct val="100000"/>
                        </a:lnSpc>
                        <a:spcAft>
                          <a:spcPts val="0"/>
                        </a:spcAft>
                        <a:buFont typeface="Courier New" panose="02070309020205020404" pitchFamily="49" charset="0"/>
                        <a:buChar char="o"/>
                        <a:tabLst>
                          <a:tab pos="90170" algn="l"/>
                        </a:tabLst>
                      </a:pPr>
                      <a:r>
                        <a:rPr lang="nl-BE" sz="1100" dirty="0">
                          <a:solidFill>
                            <a:srgbClr val="3B3838"/>
                          </a:solidFill>
                          <a:effectLst/>
                          <a:latin typeface="Century Gothic" panose="020B0502020202020204" pitchFamily="34" charset="0"/>
                          <a:ea typeface="Calibri" panose="020F0502020204030204" pitchFamily="34" charset="0"/>
                          <a:cs typeface="Calibri" panose="020F0502020204030204" pitchFamily="34" charset="0"/>
                        </a:rPr>
                        <a:t>Zo ja, hoe zien wij dat concreet?</a:t>
                      </a:r>
                      <a:endParaRPr lang="nl-BE" sz="11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endParaRPr>
                    </a:p>
                    <a:p>
                      <a:pPr marL="742950" lvl="1" indent="-285750" algn="l">
                        <a:lnSpc>
                          <a:spcPct val="100000"/>
                        </a:lnSpc>
                        <a:spcAft>
                          <a:spcPts val="0"/>
                        </a:spcAft>
                        <a:buFont typeface="Courier New" panose="02070309020205020404" pitchFamily="49" charset="0"/>
                        <a:buChar char="o"/>
                        <a:tabLst>
                          <a:tab pos="90170" algn="l"/>
                        </a:tabLst>
                      </a:pPr>
                      <a:r>
                        <a:rPr lang="nl-BE" sz="1100" dirty="0">
                          <a:solidFill>
                            <a:srgbClr val="3B3838"/>
                          </a:solidFill>
                          <a:effectLst/>
                          <a:latin typeface="Century Gothic" panose="020B0502020202020204" pitchFamily="34" charset="0"/>
                          <a:ea typeface="Calibri" panose="020F0502020204030204" pitchFamily="34" charset="0"/>
                          <a:cs typeface="Calibri" panose="020F0502020204030204" pitchFamily="34" charset="0"/>
                        </a:rPr>
                        <a:t>Zien we bv. bronnen van verspilling van middelen (geld, tijd, personen) die elders veel beter kunnen worden ingezet? </a:t>
                      </a:r>
                      <a:endParaRPr lang="nl-BE" sz="11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endParaRPr>
                    </a:p>
                    <a:p>
                      <a:pPr marL="742950" lvl="1" indent="-285750" algn="l">
                        <a:lnSpc>
                          <a:spcPct val="100000"/>
                        </a:lnSpc>
                        <a:spcAft>
                          <a:spcPts val="0"/>
                        </a:spcAft>
                        <a:buFont typeface="Courier New" panose="02070309020205020404" pitchFamily="49" charset="0"/>
                        <a:buChar char="o"/>
                        <a:tabLst>
                          <a:tab pos="90170" algn="l"/>
                        </a:tabLst>
                      </a:pPr>
                      <a:r>
                        <a:rPr lang="nl-BE" sz="1100" dirty="0">
                          <a:solidFill>
                            <a:srgbClr val="3B3838"/>
                          </a:solidFill>
                          <a:effectLst/>
                          <a:latin typeface="Century Gothic" panose="020B0502020202020204" pitchFamily="34" charset="0"/>
                          <a:ea typeface="Calibri" panose="020F0502020204030204" pitchFamily="34" charset="0"/>
                          <a:cs typeface="Calibri" panose="020F0502020204030204" pitchFamily="34" charset="0"/>
                        </a:rPr>
                        <a:t>Hoe zien we dat? Bv. met welke verschuivingen kunnen we meer rechtvaardigheid realiseren?</a:t>
                      </a:r>
                    </a:p>
                    <a:p>
                      <a:pPr marL="342900" lvl="0" indent="-342900" algn="l">
                        <a:lnSpc>
                          <a:spcPct val="100000"/>
                        </a:lnSpc>
                        <a:spcBef>
                          <a:spcPts val="600"/>
                        </a:spcBef>
                        <a:spcAft>
                          <a:spcPts val="0"/>
                        </a:spcAft>
                        <a:buFont typeface="Symbol" panose="05050102010706020507" pitchFamily="18" charset="2"/>
                        <a:buChar char=""/>
                        <a:tabLst>
                          <a:tab pos="90170" algn="l"/>
                        </a:tabLst>
                      </a:pPr>
                      <a:r>
                        <a:rPr lang="nl-BE" sz="1100" dirty="0">
                          <a:solidFill>
                            <a:srgbClr val="3B3838"/>
                          </a:solidFill>
                          <a:effectLst/>
                          <a:latin typeface="Century Gothic" panose="020B0502020202020204" pitchFamily="34" charset="0"/>
                          <a:ea typeface="Calibri" panose="020F0502020204030204" pitchFamily="34" charset="0"/>
                          <a:cs typeface="Calibri" panose="020F0502020204030204" pitchFamily="34" charset="0"/>
                        </a:rPr>
                        <a:t>Wat betekent voor ons ‘doelmatig handelen’ en ‘doeltreffend handelen’? Waar kunnen we dat realiseren, zonder verschralend te zijn?</a:t>
                      </a:r>
                      <a:endParaRPr lang="nl-BE" sz="11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endParaRPr>
                    </a:p>
                    <a:p>
                      <a:pPr marL="742950" lvl="1" indent="-285750" algn="l">
                        <a:lnSpc>
                          <a:spcPct val="100000"/>
                        </a:lnSpc>
                        <a:spcAft>
                          <a:spcPts val="0"/>
                        </a:spcAft>
                        <a:buFont typeface="Courier New" panose="02070309020205020404" pitchFamily="49" charset="0"/>
                        <a:buChar char="o"/>
                        <a:tabLst>
                          <a:tab pos="90170" algn="l"/>
                        </a:tabLst>
                      </a:pPr>
                      <a:r>
                        <a:rPr lang="nl-BE" sz="1100" u="sng" dirty="0">
                          <a:solidFill>
                            <a:srgbClr val="3B3838"/>
                          </a:solidFill>
                          <a:effectLst/>
                          <a:latin typeface="Century Gothic" panose="020B0502020202020204" pitchFamily="34" charset="0"/>
                          <a:ea typeface="Calibri" panose="020F0502020204030204" pitchFamily="34" charset="0"/>
                          <a:cs typeface="Calibri" panose="020F0502020204030204" pitchFamily="34" charset="0"/>
                        </a:rPr>
                        <a:t>Doelmatigheid (efficiëntie)</a:t>
                      </a:r>
                      <a:r>
                        <a:rPr lang="nl-BE" sz="1100" dirty="0">
                          <a:solidFill>
                            <a:srgbClr val="3B3838"/>
                          </a:solidFill>
                          <a:effectLst/>
                          <a:latin typeface="Century Gothic" panose="020B0502020202020204" pitchFamily="34" charset="0"/>
                          <a:ea typeface="Calibri" panose="020F0502020204030204" pitchFamily="34" charset="0"/>
                          <a:cs typeface="Calibri" panose="020F0502020204030204" pitchFamily="34" charset="0"/>
                        </a:rPr>
                        <a:t>: op welke manier staan we stil bij de doelmatigheid van wat we doen? D.w.z. dat we een gegeven doel bereiken met niet meer middelen (geld, tijd, personen) dan nodig. Hoe denken we daarover? </a:t>
                      </a:r>
                      <a:endParaRPr lang="nl-BE" sz="11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endParaRPr>
                    </a:p>
                    <a:p>
                      <a:pPr marL="742950" lvl="1" indent="-285750" algn="l">
                        <a:lnSpc>
                          <a:spcPct val="100000"/>
                        </a:lnSpc>
                        <a:spcAft>
                          <a:spcPts val="0"/>
                        </a:spcAft>
                        <a:buFont typeface="Courier New" panose="02070309020205020404" pitchFamily="49" charset="0"/>
                        <a:buChar char="o"/>
                        <a:tabLst>
                          <a:tab pos="90170" algn="l"/>
                        </a:tabLst>
                      </a:pPr>
                      <a:r>
                        <a:rPr lang="nl-BE" sz="1100" u="sng" dirty="0">
                          <a:solidFill>
                            <a:srgbClr val="3B3838"/>
                          </a:solidFill>
                          <a:effectLst/>
                          <a:latin typeface="Century Gothic" panose="020B0502020202020204" pitchFamily="34" charset="0"/>
                          <a:ea typeface="Calibri" panose="020F0502020204030204" pitchFamily="34" charset="0"/>
                          <a:cs typeface="Calibri" panose="020F0502020204030204" pitchFamily="34" charset="0"/>
                        </a:rPr>
                        <a:t>Doeltreffendheid (effectiviteit)</a:t>
                      </a:r>
                      <a:r>
                        <a:rPr lang="nl-BE" sz="1100" dirty="0">
                          <a:solidFill>
                            <a:srgbClr val="3B3838"/>
                          </a:solidFill>
                          <a:effectLst/>
                          <a:latin typeface="Century Gothic" panose="020B0502020202020204" pitchFamily="34" charset="0"/>
                          <a:ea typeface="Calibri" panose="020F0502020204030204" pitchFamily="34" charset="0"/>
                          <a:cs typeface="Calibri" panose="020F0502020204030204" pitchFamily="34" charset="0"/>
                        </a:rPr>
                        <a:t>: op welke manier denken we na over de mate waarin de gewenste of gestelde doelen ook daadwerkelijk worden bereikt? </a:t>
                      </a:r>
                      <a:br>
                        <a:rPr lang="nl-BE" sz="1100" dirty="0">
                          <a:solidFill>
                            <a:srgbClr val="3B3838"/>
                          </a:solidFill>
                          <a:effectLst/>
                          <a:latin typeface="Century Gothic" panose="020B0502020202020204" pitchFamily="34" charset="0"/>
                          <a:ea typeface="Calibri" panose="020F0502020204030204" pitchFamily="34" charset="0"/>
                          <a:cs typeface="Calibri" panose="020F0502020204030204" pitchFamily="34" charset="0"/>
                        </a:rPr>
                      </a:br>
                      <a:r>
                        <a:rPr lang="nl-BE" sz="1100" dirty="0">
                          <a:solidFill>
                            <a:srgbClr val="3B3838"/>
                          </a:solidFill>
                          <a:effectLst/>
                          <a:latin typeface="Century Gothic" panose="020B0502020202020204" pitchFamily="34" charset="0"/>
                          <a:ea typeface="Calibri" panose="020F0502020204030204" pitchFamily="34" charset="0"/>
                          <a:cs typeface="Calibri" panose="020F0502020204030204" pitchFamily="34" charset="0"/>
                        </a:rPr>
                        <a:t>En wat doen we wanneer dat niet zo blijkt te zijn? Welke aanpassingen voeren we uit?</a:t>
                      </a:r>
                      <a:br>
                        <a:rPr lang="nl-BE" sz="1400" dirty="0">
                          <a:solidFill>
                            <a:srgbClr val="3B3838"/>
                          </a:solidFill>
                          <a:effectLst/>
                          <a:latin typeface="Century Gothic" panose="020B0502020202020204" pitchFamily="34" charset="0"/>
                          <a:ea typeface="Calibri" panose="020F0502020204030204" pitchFamily="34" charset="0"/>
                          <a:cs typeface="Calibri" panose="020F0502020204030204" pitchFamily="34" charset="0"/>
                        </a:rPr>
                      </a:br>
                      <a:endParaRPr lang="nl-BE" sz="1400" dirty="0">
                        <a:solidFill>
                          <a:srgbClr val="3B3838"/>
                        </a:solidFill>
                        <a:effectLst/>
                        <a:latin typeface="Century Gothic" panose="020B0502020202020204" pitchFamily="34" charset="0"/>
                        <a:ea typeface="Calibri" panose="020F0502020204030204" pitchFamily="34" charset="0"/>
                        <a:cs typeface="Calibri" panose="020F050202020403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907043295"/>
                  </a:ext>
                </a:extLst>
              </a:tr>
            </a:tbl>
          </a:graphicData>
        </a:graphic>
      </p:graphicFrame>
    </p:spTree>
    <p:extLst>
      <p:ext uri="{BB962C8B-B14F-4D97-AF65-F5344CB8AC3E}">
        <p14:creationId xmlns:p14="http://schemas.microsoft.com/office/powerpoint/2010/main" val="1591989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4A09E334-1E8E-6E02-78BA-1887674EFDE4}"/>
              </a:ext>
            </a:extLst>
          </p:cNvPr>
          <p:cNvSpPr>
            <a:spLocks noGrp="1"/>
          </p:cNvSpPr>
          <p:nvPr>
            <p:ph type="title"/>
          </p:nvPr>
        </p:nvSpPr>
        <p:spPr>
          <a:xfrm>
            <a:off x="838200" y="365126"/>
            <a:ext cx="10276840" cy="365126"/>
          </a:xfrm>
        </p:spPr>
        <p:txBody>
          <a:bodyPr>
            <a:normAutofit/>
          </a:bodyPr>
          <a:lstStyle/>
          <a:p>
            <a:r>
              <a:rPr lang="nl-NL" sz="1600" dirty="0">
                <a:solidFill>
                  <a:srgbClr val="E28686"/>
                </a:solidFill>
              </a:rPr>
              <a:t>Oriënterend vragenkader: De vier principes van de bio-ethiek</a:t>
            </a:r>
            <a:endParaRPr lang="nl-BE" sz="1600" dirty="0"/>
          </a:p>
        </p:txBody>
      </p:sp>
      <p:sp>
        <p:nvSpPr>
          <p:cNvPr id="5" name="Tijdelijke aanduiding voor dianummer 4">
            <a:extLst>
              <a:ext uri="{FF2B5EF4-FFF2-40B4-BE49-F238E27FC236}">
                <a16:creationId xmlns:a16="http://schemas.microsoft.com/office/drawing/2014/main" id="{2D60B7EB-6FAB-2E47-844F-1F25DACBC872}"/>
              </a:ext>
            </a:extLst>
          </p:cNvPr>
          <p:cNvSpPr>
            <a:spLocks noGrp="1"/>
          </p:cNvSpPr>
          <p:nvPr>
            <p:ph type="sldNum" sz="quarter" idx="10"/>
          </p:nvPr>
        </p:nvSpPr>
        <p:spPr/>
        <p:txBody>
          <a:bodyPr/>
          <a:lstStyle/>
          <a:p>
            <a:fld id="{1D5CFAAA-B96F-5D4A-AD11-CD1A2354611D}" type="slidenum">
              <a:rPr lang="nl-BE" smtClean="0"/>
              <a:t>19</a:t>
            </a:fld>
            <a:endParaRPr lang="nl-BE"/>
          </a:p>
        </p:txBody>
      </p:sp>
      <p:graphicFrame>
        <p:nvGraphicFramePr>
          <p:cNvPr id="21" name="Tabel 21">
            <a:extLst>
              <a:ext uri="{FF2B5EF4-FFF2-40B4-BE49-F238E27FC236}">
                <a16:creationId xmlns:a16="http://schemas.microsoft.com/office/drawing/2014/main" id="{5D0F9E22-C280-7967-F48B-31C2685CA450}"/>
              </a:ext>
            </a:extLst>
          </p:cNvPr>
          <p:cNvGraphicFramePr>
            <a:graphicFrameLocks noGrp="1"/>
          </p:cNvGraphicFramePr>
          <p:nvPr>
            <p:extLst>
              <p:ext uri="{D42A27DB-BD31-4B8C-83A1-F6EECF244321}">
                <p14:modId xmlns:p14="http://schemas.microsoft.com/office/powerpoint/2010/main" val="2495659176"/>
              </p:ext>
            </p:extLst>
          </p:nvPr>
        </p:nvGraphicFramePr>
        <p:xfrm>
          <a:off x="828261" y="1055804"/>
          <a:ext cx="10276837" cy="5213021"/>
        </p:xfrm>
        <a:graphic>
          <a:graphicData uri="http://schemas.openxmlformats.org/drawingml/2006/table">
            <a:tbl>
              <a:tblPr firstRow="1" bandRow="1">
                <a:tableStyleId>{5C22544A-7EE6-4342-B048-85BDC9FD1C3A}</a:tableStyleId>
              </a:tblPr>
              <a:tblGrid>
                <a:gridCol w="5600307">
                  <a:extLst>
                    <a:ext uri="{9D8B030D-6E8A-4147-A177-3AD203B41FA5}">
                      <a16:colId xmlns:a16="http://schemas.microsoft.com/office/drawing/2014/main" val="1820684881"/>
                    </a:ext>
                  </a:extLst>
                </a:gridCol>
                <a:gridCol w="1593130">
                  <a:extLst>
                    <a:ext uri="{9D8B030D-6E8A-4147-A177-3AD203B41FA5}">
                      <a16:colId xmlns:a16="http://schemas.microsoft.com/office/drawing/2014/main" val="991955303"/>
                    </a:ext>
                  </a:extLst>
                </a:gridCol>
                <a:gridCol w="1668544">
                  <a:extLst>
                    <a:ext uri="{9D8B030D-6E8A-4147-A177-3AD203B41FA5}">
                      <a16:colId xmlns:a16="http://schemas.microsoft.com/office/drawing/2014/main" val="75514554"/>
                    </a:ext>
                  </a:extLst>
                </a:gridCol>
                <a:gridCol w="1414856">
                  <a:extLst>
                    <a:ext uri="{9D8B030D-6E8A-4147-A177-3AD203B41FA5}">
                      <a16:colId xmlns:a16="http://schemas.microsoft.com/office/drawing/2014/main" val="3941077493"/>
                    </a:ext>
                  </a:extLst>
                </a:gridCol>
              </a:tblGrid>
              <a:tr h="1021827">
                <a:tc>
                  <a:txBody>
                    <a:bodyPr/>
                    <a:lstStyle/>
                    <a:p>
                      <a:r>
                        <a:rPr lang="nl-BE" sz="2400" b="1" dirty="0">
                          <a:solidFill>
                            <a:srgbClr val="005B7F"/>
                          </a:solidFill>
                          <a:latin typeface="Century Gothic" panose="020B0502020202020204" pitchFamily="34" charset="0"/>
                        </a:rPr>
                        <a:t>Principe </a:t>
                      </a:r>
                      <a:r>
                        <a:rPr lang="nl-NL" sz="2400" b="1" dirty="0">
                          <a:solidFill>
                            <a:srgbClr val="005B7F"/>
                          </a:solidFill>
                          <a:latin typeface="Century Gothic" panose="020B0502020202020204" pitchFamily="34" charset="0"/>
                        </a:rPr>
                        <a:t>4: Realiseren van sociale rechtvaardigheid</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Niet van toepassing</a:t>
                      </a:r>
                    </a:p>
                    <a:p>
                      <a:r>
                        <a:rPr lang="nl-BE" sz="1400" b="0" i="1" dirty="0">
                          <a:solidFill>
                            <a:srgbClr val="4D4D4D"/>
                          </a:solidFill>
                          <a:latin typeface="Century Gothic" panose="020B0502020202020204" pitchFamily="34" charset="0"/>
                        </a:rPr>
                        <a:t>(</a:t>
                      </a:r>
                      <a:r>
                        <a:rPr lang="nl-BE" sz="1400" b="0" i="1" dirty="0" err="1">
                          <a:solidFill>
                            <a:srgbClr val="4D4D4D"/>
                          </a:solidFill>
                          <a:latin typeface="Century Gothic" panose="020B0502020202020204" pitchFamily="34" charset="0"/>
                        </a:rPr>
                        <a:t>schrapbaar</a:t>
                      </a:r>
                      <a:r>
                        <a:rPr lang="nl-BE" sz="1400" b="0" i="1" dirty="0">
                          <a:solidFill>
                            <a:srgbClr val="4D4D4D"/>
                          </a:solidFill>
                          <a:latin typeface="Century Gothic" panose="020B0502020202020204" pitchFamily="34" charset="0"/>
                        </a:rPr>
                        <a:t>)</a:t>
                      </a:r>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Waarschijnlijk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Zeker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915690712"/>
                  </a:ext>
                </a:extLst>
              </a:tr>
              <a:tr h="4191194">
                <a:tc>
                  <a:txBody>
                    <a:bodyPr/>
                    <a:lstStyle/>
                    <a:p>
                      <a:pPr algn="l">
                        <a:lnSpc>
                          <a:spcPct val="100000"/>
                        </a:lnSpc>
                        <a:spcBef>
                          <a:spcPts val="0"/>
                        </a:spcBef>
                        <a:tabLst>
                          <a:tab pos="90170" algn="l"/>
                        </a:tabLst>
                      </a:pPr>
                      <a:endParaRPr lang="nl-BE" sz="1200" b="1"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endParaRPr>
                    </a:p>
                    <a:p>
                      <a:pPr algn="l">
                        <a:lnSpc>
                          <a:spcPct val="100000"/>
                        </a:lnSpc>
                        <a:spcBef>
                          <a:spcPts val="0"/>
                        </a:spcBef>
                        <a:tabLst>
                          <a:tab pos="90170" algn="l"/>
                        </a:tabLst>
                      </a:pPr>
                      <a:r>
                        <a:rPr lang="nl-BE" sz="1200" b="1"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rPr>
                        <a:t>Illustratieve voorbeeldvragen (vervolg):</a:t>
                      </a:r>
                      <a:endParaRPr lang="nl-BE" sz="12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l">
                        <a:lnSpc>
                          <a:spcPct val="100000"/>
                        </a:lnSpc>
                        <a:spcBef>
                          <a:spcPts val="600"/>
                        </a:spcBef>
                        <a:spcAft>
                          <a:spcPts val="0"/>
                        </a:spcAft>
                        <a:buFont typeface="Symbol" panose="05050102010706020507" pitchFamily="18" charset="2"/>
                        <a:buChar char=""/>
                        <a:tabLst>
                          <a:tab pos="90170" algn="l"/>
                        </a:tabLst>
                      </a:pPr>
                      <a:r>
                        <a:rPr lang="nl-BE" sz="1100" dirty="0">
                          <a:solidFill>
                            <a:srgbClr val="3B3838"/>
                          </a:solidFill>
                          <a:effectLst/>
                          <a:latin typeface="Century Gothic" panose="020B0502020202020204" pitchFamily="34" charset="0"/>
                          <a:ea typeface="Calibri" panose="020F0502020204030204" pitchFamily="34" charset="0"/>
                          <a:cs typeface="Calibri" panose="020F0502020204030204" pitchFamily="34" charset="0"/>
                        </a:rPr>
                        <a:t>Wat is de plaats van de meest kwetsbaren? </a:t>
                      </a:r>
                    </a:p>
                    <a:p>
                      <a:pPr marL="742950" lvl="1" indent="-285750" algn="l">
                        <a:lnSpc>
                          <a:spcPct val="100000"/>
                        </a:lnSpc>
                        <a:spcAft>
                          <a:spcPts val="0"/>
                        </a:spcAft>
                        <a:buFont typeface="Courier New" panose="02070309020205020404" pitchFamily="49" charset="0"/>
                        <a:buChar char="o"/>
                        <a:tabLst>
                          <a:tab pos="90170" algn="l"/>
                        </a:tabLst>
                      </a:pPr>
                      <a:r>
                        <a:rPr lang="nl-BE" sz="1100" dirty="0">
                          <a:solidFill>
                            <a:srgbClr val="3B3838"/>
                          </a:solidFill>
                          <a:effectLst/>
                          <a:latin typeface="Century Gothic" panose="020B0502020202020204" pitchFamily="34" charset="0"/>
                          <a:ea typeface="Calibri" panose="020F0502020204030204" pitchFamily="34" charset="0"/>
                          <a:cs typeface="Calibri" panose="020F0502020204030204" pitchFamily="34" charset="0"/>
                        </a:rPr>
                        <a:t>Wie zijn zij in ons doelpubliek? </a:t>
                      </a:r>
                      <a:endParaRPr lang="nl-BE" sz="11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endParaRPr>
                    </a:p>
                    <a:p>
                      <a:pPr marL="742950" lvl="1" indent="-285750" algn="l">
                        <a:lnSpc>
                          <a:spcPct val="100000"/>
                        </a:lnSpc>
                        <a:spcAft>
                          <a:spcPts val="0"/>
                        </a:spcAft>
                        <a:buFont typeface="Courier New" panose="02070309020205020404" pitchFamily="49" charset="0"/>
                        <a:buChar char="o"/>
                        <a:tabLst>
                          <a:tab pos="90170" algn="l"/>
                        </a:tabLst>
                      </a:pPr>
                      <a:r>
                        <a:rPr lang="nl-BE" sz="1100" dirty="0">
                          <a:solidFill>
                            <a:srgbClr val="3B3838"/>
                          </a:solidFill>
                          <a:effectLst/>
                          <a:latin typeface="Century Gothic" panose="020B0502020202020204" pitchFamily="34" charset="0"/>
                          <a:ea typeface="Calibri" panose="020F0502020204030204" pitchFamily="34" charset="0"/>
                          <a:cs typeface="Calibri" panose="020F0502020204030204" pitchFamily="34" charset="0"/>
                        </a:rPr>
                        <a:t>Waar zien we onze aandacht voor hen concreet verschijnen wanneer we keuzes maken en prioriteiten stellen?</a:t>
                      </a:r>
                      <a:endParaRPr lang="nl-BE" sz="11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endParaRPr>
                    </a:p>
                    <a:p>
                      <a:pPr marL="742950" lvl="1" indent="-285750" algn="l">
                        <a:lnSpc>
                          <a:spcPct val="100000"/>
                        </a:lnSpc>
                        <a:spcAft>
                          <a:spcPts val="0"/>
                        </a:spcAft>
                        <a:buFont typeface="Courier New" panose="02070309020205020404" pitchFamily="49" charset="0"/>
                        <a:buChar char="o"/>
                        <a:tabLst>
                          <a:tab pos="90170" algn="l"/>
                        </a:tabLst>
                      </a:pPr>
                      <a:r>
                        <a:rPr lang="nl-BE" sz="1100" dirty="0">
                          <a:solidFill>
                            <a:srgbClr val="3B3838"/>
                          </a:solidFill>
                          <a:effectLst/>
                          <a:latin typeface="Century Gothic" panose="020B0502020202020204" pitchFamily="34" charset="0"/>
                          <a:ea typeface="Calibri" panose="020F0502020204030204" pitchFamily="34" charset="0"/>
                          <a:cs typeface="Calibri" panose="020F0502020204030204" pitchFamily="34" charset="0"/>
                        </a:rPr>
                        <a:t>Hebben we hierbij niet alleen oog voor de zorgvragers, maar ook voor de medewerkers? Waar zijn zij het meest kwetsbaar? Hoe kunnen we daaraan tegemoet komen? Wat hebben zij concreet nodig? Hoe kunnen we hen helpen/ondersteunen?</a:t>
                      </a:r>
                    </a:p>
                    <a:p>
                      <a:pPr marL="342900" lvl="0" indent="-342900" algn="l">
                        <a:lnSpc>
                          <a:spcPct val="100000"/>
                        </a:lnSpc>
                        <a:spcBef>
                          <a:spcPts val="600"/>
                        </a:spcBef>
                        <a:spcAft>
                          <a:spcPts val="0"/>
                        </a:spcAft>
                        <a:buFont typeface="Symbol" panose="05050102010706020507" pitchFamily="18" charset="2"/>
                        <a:buChar char=""/>
                        <a:tabLst>
                          <a:tab pos="90170" algn="l"/>
                        </a:tabLst>
                      </a:pPr>
                      <a:r>
                        <a:rPr lang="nl-BE" sz="1100" dirty="0">
                          <a:solidFill>
                            <a:srgbClr val="3B3838"/>
                          </a:solidFill>
                          <a:effectLst/>
                          <a:latin typeface="Century Gothic" panose="020B0502020202020204" pitchFamily="34" charset="0"/>
                          <a:ea typeface="Calibri" panose="020F0502020204030204" pitchFamily="34" charset="0"/>
                          <a:cs typeface="Calibri" panose="020F0502020204030204" pitchFamily="34" charset="0"/>
                        </a:rPr>
                        <a:t>Andere: …</a:t>
                      </a:r>
                      <a:endParaRPr lang="nl-BE" sz="11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endParaRPr>
                    </a:p>
                    <a:p>
                      <a:pPr algn="l">
                        <a:lnSpc>
                          <a:spcPct val="100000"/>
                        </a:lnSpc>
                        <a:spcBef>
                          <a:spcPts val="0"/>
                        </a:spcBef>
                        <a:tabLst>
                          <a:tab pos="90170" algn="l"/>
                        </a:tabLst>
                      </a:pPr>
                      <a:endParaRPr lang="nl-BE" sz="14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907043295"/>
                  </a:ext>
                </a:extLst>
              </a:tr>
            </a:tbl>
          </a:graphicData>
        </a:graphic>
      </p:graphicFrame>
    </p:spTree>
    <p:extLst>
      <p:ext uri="{BB962C8B-B14F-4D97-AF65-F5344CB8AC3E}">
        <p14:creationId xmlns:p14="http://schemas.microsoft.com/office/powerpoint/2010/main" val="518244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599522B6-34C1-42C3-8F4A-13DA21F0DEEC}"/>
              </a:ext>
            </a:extLst>
          </p:cNvPr>
          <p:cNvSpPr>
            <a:spLocks noGrp="1"/>
          </p:cNvSpPr>
          <p:nvPr>
            <p:ph type="sldNum" sz="quarter" idx="10"/>
          </p:nvPr>
        </p:nvSpPr>
        <p:spPr/>
        <p:txBody>
          <a:bodyPr/>
          <a:lstStyle/>
          <a:p>
            <a:fld id="{1D5CFAAA-B96F-5D4A-AD11-CD1A2354611D}" type="slidenum">
              <a:rPr lang="nl-BE" smtClean="0"/>
              <a:pPr/>
              <a:t>2</a:t>
            </a:fld>
            <a:endParaRPr lang="nl-BE" dirty="0"/>
          </a:p>
        </p:txBody>
      </p:sp>
      <p:sp>
        <p:nvSpPr>
          <p:cNvPr id="4" name="Tijdelijke aanduiding voor inhoud 3">
            <a:extLst>
              <a:ext uri="{FF2B5EF4-FFF2-40B4-BE49-F238E27FC236}">
                <a16:creationId xmlns:a16="http://schemas.microsoft.com/office/drawing/2014/main" id="{EB9BAF58-7D3A-4894-AE20-8493DEA2656D}"/>
              </a:ext>
            </a:extLst>
          </p:cNvPr>
          <p:cNvSpPr>
            <a:spLocks noGrp="1"/>
          </p:cNvSpPr>
          <p:nvPr>
            <p:ph idx="1"/>
          </p:nvPr>
        </p:nvSpPr>
        <p:spPr>
          <a:xfrm>
            <a:off x="838200" y="1272392"/>
            <a:ext cx="10276465" cy="5220482"/>
          </a:xfrm>
        </p:spPr>
        <p:txBody>
          <a:bodyPr>
            <a:normAutofit fontScale="92500" lnSpcReduction="20000"/>
          </a:bodyPr>
          <a:lstStyle/>
          <a:p>
            <a:pPr marL="0" indent="0" algn="l">
              <a:lnSpc>
                <a:spcPct val="120000"/>
              </a:lnSpc>
              <a:spcBef>
                <a:spcPts val="600"/>
              </a:spcBef>
              <a:buNone/>
              <a:tabLst>
                <a:tab pos="90170" algn="l"/>
              </a:tabLst>
            </a:pPr>
            <a:r>
              <a:rPr lang="nl-BE" sz="2400" b="1" dirty="0">
                <a:solidFill>
                  <a:srgbClr val="65A0B2"/>
                </a:solidFill>
                <a:effectLst/>
                <a:latin typeface="Century Gothic" panose="020B0502020202020204" pitchFamily="34" charset="0"/>
                <a:ea typeface="Calibri" panose="020F0502020204030204" pitchFamily="34" charset="0"/>
                <a:cs typeface="Calibri" panose="020F0502020204030204" pitchFamily="34" charset="0"/>
              </a:rPr>
              <a:t>STAP 1: spontane reflectie</a:t>
            </a:r>
            <a:r>
              <a:rPr lang="nl-BE" sz="2400" dirty="0">
                <a:solidFill>
                  <a:srgbClr val="65A0B2"/>
                </a:solidFill>
                <a:effectLst/>
                <a:latin typeface="Century Gothic" panose="020B0502020202020204" pitchFamily="34" charset="0"/>
                <a:ea typeface="Calibri" panose="020F0502020204030204" pitchFamily="34" charset="0"/>
                <a:cs typeface="Calibri" panose="020F0502020204030204" pitchFamily="34" charset="0"/>
              </a:rPr>
              <a:t> </a:t>
            </a:r>
            <a:endParaRPr lang="nl-BE" sz="950" dirty="0">
              <a:solidFill>
                <a:srgbClr val="65A0B2"/>
              </a:solidFill>
              <a:effectLst/>
              <a:latin typeface="Corbel" panose="020B0503020204020204" pitchFamily="34" charset="0"/>
              <a:ea typeface="Calibri" panose="020F0502020204030204" pitchFamily="34" charset="0"/>
              <a:cs typeface="Times New Roman" panose="02020603050405020304" pitchFamily="18" charset="0"/>
            </a:endParaRPr>
          </a:p>
          <a:p>
            <a:pPr marL="342900" lvl="0" indent="-342900" algn="l">
              <a:lnSpc>
                <a:spcPct val="120000"/>
              </a:lnSpc>
              <a:spcBef>
                <a:spcPts val="600"/>
              </a:spcBef>
              <a:buFont typeface="Wingdings" panose="05000000000000000000" pitchFamily="2" charset="2"/>
              <a:buChar char=""/>
              <a:tabLst>
                <a:tab pos="90170" algn="l"/>
              </a:tabLst>
            </a:pPr>
            <a:r>
              <a:rPr lang="nl-BE" sz="1300" dirty="0">
                <a:effectLst/>
                <a:ea typeface="Calibri" panose="020F0502020204030204" pitchFamily="34" charset="0"/>
                <a:cs typeface="Calibri" panose="020F0502020204030204" pitchFamily="34" charset="0"/>
              </a:rPr>
              <a:t>We starten met het </a:t>
            </a:r>
            <a:r>
              <a:rPr lang="nl-BE" sz="1300" b="1" dirty="0">
                <a:solidFill>
                  <a:srgbClr val="E28686"/>
                </a:solidFill>
                <a:effectLst/>
                <a:ea typeface="Calibri" panose="020F0502020204030204" pitchFamily="34" charset="0"/>
                <a:cs typeface="Calibri" panose="020F0502020204030204" pitchFamily="34" charset="0"/>
              </a:rPr>
              <a:t>werkblad voor ethisch gefundeerde besluitvorming (slides 3-7)</a:t>
            </a:r>
            <a:r>
              <a:rPr lang="nl-BE" sz="1300" dirty="0">
                <a:effectLst/>
                <a:ea typeface="Calibri" panose="020F0502020204030204" pitchFamily="34" charset="0"/>
                <a:cs typeface="Calibri" panose="020F0502020204030204" pitchFamily="34" charset="0"/>
              </a:rPr>
              <a:t>. Doorloop de vragen en laat u in eerste instantie vrij inspireren tot een ethische afweging. Bespreek uw eerste reflecties met uw collega’s/medebesluitvormers.</a:t>
            </a:r>
            <a:endParaRPr lang="nl-BE" sz="1300" dirty="0">
              <a:effectLst/>
              <a:ea typeface="Calibri" panose="020F0502020204030204" pitchFamily="34" charset="0"/>
              <a:cs typeface="Times New Roman" panose="02020603050405020304" pitchFamily="18" charset="0"/>
            </a:endParaRPr>
          </a:p>
          <a:p>
            <a:pPr marL="0" indent="0" algn="l">
              <a:lnSpc>
                <a:spcPct val="120000"/>
              </a:lnSpc>
              <a:spcBef>
                <a:spcPts val="600"/>
              </a:spcBef>
              <a:buNone/>
              <a:tabLst>
                <a:tab pos="90170" algn="l"/>
              </a:tabLst>
            </a:pPr>
            <a:endParaRPr lang="nl-BE" sz="950" dirty="0">
              <a:solidFill>
                <a:srgbClr val="3B3838"/>
              </a:solidFill>
              <a:effectLst/>
              <a:latin typeface="Corbel" panose="020B0503020204020204" pitchFamily="34" charset="0"/>
              <a:ea typeface="Calibri" panose="020F0502020204030204" pitchFamily="34" charset="0"/>
              <a:cs typeface="Times New Roman" panose="02020603050405020304" pitchFamily="18" charset="0"/>
            </a:endParaRPr>
          </a:p>
          <a:p>
            <a:pPr marL="0" indent="0" algn="l">
              <a:lnSpc>
                <a:spcPct val="120000"/>
              </a:lnSpc>
              <a:spcBef>
                <a:spcPts val="600"/>
              </a:spcBef>
              <a:buNone/>
              <a:tabLst>
                <a:tab pos="90170" algn="l"/>
              </a:tabLst>
            </a:pPr>
            <a:r>
              <a:rPr lang="nl-BE" sz="2400" b="1" dirty="0">
                <a:solidFill>
                  <a:srgbClr val="65A0B2"/>
                </a:solidFill>
                <a:effectLst/>
                <a:latin typeface="Century Gothic" panose="020B0502020202020204" pitchFamily="34" charset="0"/>
                <a:ea typeface="Calibri" panose="020F0502020204030204" pitchFamily="34" charset="0"/>
                <a:cs typeface="Calibri" panose="020F0502020204030204" pitchFamily="34" charset="0"/>
              </a:rPr>
              <a:t>STAP 2: systematische selectie</a:t>
            </a:r>
            <a:endParaRPr lang="nl-BE" sz="950" dirty="0">
              <a:solidFill>
                <a:srgbClr val="65A0B2"/>
              </a:solidFill>
              <a:effectLst/>
              <a:latin typeface="Corbel" panose="020B0503020204020204" pitchFamily="34" charset="0"/>
              <a:ea typeface="Calibri" panose="020F0502020204030204" pitchFamily="34" charset="0"/>
              <a:cs typeface="Times New Roman" panose="02020603050405020304" pitchFamily="18" charset="0"/>
            </a:endParaRPr>
          </a:p>
          <a:p>
            <a:pPr marL="342900" lvl="0" indent="-342900" algn="l">
              <a:lnSpc>
                <a:spcPct val="120000"/>
              </a:lnSpc>
              <a:spcBef>
                <a:spcPts val="600"/>
              </a:spcBef>
              <a:buFont typeface="Wingdings" panose="05000000000000000000" pitchFamily="2" charset="2"/>
              <a:buChar char=""/>
              <a:tabLst>
                <a:tab pos="90170" algn="l"/>
              </a:tabLst>
            </a:pPr>
            <a:r>
              <a:rPr lang="nl-BE" sz="1300" dirty="0">
                <a:effectLst/>
                <a:ea typeface="Calibri" panose="020F0502020204030204" pitchFamily="34" charset="0"/>
                <a:cs typeface="Calibri" panose="020F0502020204030204" pitchFamily="34" charset="0"/>
              </a:rPr>
              <a:t>Selecteer in het </a:t>
            </a:r>
            <a:r>
              <a:rPr lang="nl-BE" sz="1300" b="1" dirty="0">
                <a:solidFill>
                  <a:srgbClr val="E28686"/>
                </a:solidFill>
                <a:effectLst/>
                <a:ea typeface="Calibri" panose="020F0502020204030204" pitchFamily="34" charset="0"/>
                <a:cs typeface="Calibri" panose="020F0502020204030204" pitchFamily="34" charset="0"/>
              </a:rPr>
              <a:t>oriënterend vragenkader (slides </a:t>
            </a:r>
            <a:r>
              <a:rPr lang="nl-BE" sz="1300" b="1" dirty="0">
                <a:solidFill>
                  <a:srgbClr val="E28686"/>
                </a:solidFill>
                <a:ea typeface="Calibri" panose="020F0502020204030204" pitchFamily="34" charset="0"/>
                <a:cs typeface="Calibri" panose="020F0502020204030204" pitchFamily="34" charset="0"/>
              </a:rPr>
              <a:t>9</a:t>
            </a:r>
            <a:r>
              <a:rPr lang="nl-BE" sz="1300" b="1" dirty="0">
                <a:solidFill>
                  <a:srgbClr val="E28686"/>
                </a:solidFill>
                <a:effectLst/>
                <a:ea typeface="Calibri" panose="020F0502020204030204" pitchFamily="34" charset="0"/>
                <a:cs typeface="Calibri" panose="020F0502020204030204" pitchFamily="34" charset="0"/>
              </a:rPr>
              <a:t>-52)</a:t>
            </a:r>
            <a:r>
              <a:rPr lang="nl-BE" sz="1300" dirty="0">
                <a:solidFill>
                  <a:srgbClr val="E28686"/>
                </a:solidFill>
                <a:effectLst/>
                <a:ea typeface="Calibri" panose="020F0502020204030204" pitchFamily="34" charset="0"/>
                <a:cs typeface="Calibri" panose="020F0502020204030204" pitchFamily="34" charset="0"/>
              </a:rPr>
              <a:t> </a:t>
            </a:r>
            <a:r>
              <a:rPr lang="nl-BE" sz="1300" dirty="0">
                <a:effectLst/>
                <a:ea typeface="Calibri" panose="020F0502020204030204" pitchFamily="34" charset="0"/>
                <a:cs typeface="Calibri" panose="020F0502020204030204" pitchFamily="34" charset="0"/>
              </a:rPr>
              <a:t>welke vraagstukken relevant zijn voor u of welke deelgebieden meer focus nodig hebben dan andere. </a:t>
            </a:r>
            <a:r>
              <a:rPr lang="nl-NL" sz="1300" dirty="0">
                <a:effectLst/>
                <a:ea typeface="Calibri" panose="020F0502020204030204" pitchFamily="34" charset="0"/>
                <a:cs typeface="Calibri" panose="020F0502020204030204" pitchFamily="34" charset="0"/>
              </a:rPr>
              <a:t>Schrap de vragen of slides die niet relevant zijn voor uw vraag. Of vul aan, wanneer nodig/gewenst</a:t>
            </a:r>
            <a:endParaRPr lang="nl-BE" sz="1300" dirty="0">
              <a:effectLst/>
              <a:ea typeface="Calibri" panose="020F0502020204030204" pitchFamily="34" charset="0"/>
              <a:cs typeface="Calibri" panose="020F0502020204030204" pitchFamily="34" charset="0"/>
            </a:endParaRPr>
          </a:p>
          <a:p>
            <a:pPr lvl="1">
              <a:lnSpc>
                <a:spcPct val="120000"/>
              </a:lnSpc>
              <a:spcBef>
                <a:spcPts val="600"/>
              </a:spcBef>
              <a:buFont typeface="Courier New" panose="02070309020205020404" pitchFamily="49" charset="0"/>
              <a:buChar char="o"/>
              <a:tabLst>
                <a:tab pos="90170" algn="l"/>
              </a:tabLst>
            </a:pPr>
            <a:r>
              <a:rPr lang="nl-BE" sz="1300" dirty="0">
                <a:effectLst/>
                <a:ea typeface="Calibri" panose="020F0502020204030204" pitchFamily="34" charset="0"/>
                <a:cs typeface="Calibri" panose="020F0502020204030204" pitchFamily="34" charset="0"/>
              </a:rPr>
              <a:t>In deze richtinggevende vragen volgen we (1) de vier principes van de bio-ethiek, (2) de vijf dimensies van de zorgethiek, en (3) de vijf formele voorwaarden voor een ethisch doordachte besluitvorming (overzicht van de drie modellen op slide 8). </a:t>
            </a:r>
          </a:p>
          <a:p>
            <a:pPr lvl="1">
              <a:lnSpc>
                <a:spcPct val="120000"/>
              </a:lnSpc>
              <a:spcBef>
                <a:spcPts val="600"/>
              </a:spcBef>
              <a:buFont typeface="Courier New" panose="02070309020205020404" pitchFamily="49" charset="0"/>
              <a:buChar char="o"/>
              <a:tabLst>
                <a:tab pos="90170" algn="l"/>
              </a:tabLst>
            </a:pPr>
            <a:r>
              <a:rPr lang="nl-BE" sz="1300" dirty="0">
                <a:effectLst/>
                <a:ea typeface="Calibri" panose="020F0502020204030204" pitchFamily="34" charset="0"/>
                <a:cs typeface="Calibri" panose="020F0502020204030204" pitchFamily="34" charset="0"/>
              </a:rPr>
              <a:t>De </a:t>
            </a:r>
            <a:r>
              <a:rPr lang="nl-BE" sz="1300" b="1" dirty="0">
                <a:effectLst/>
                <a:ea typeface="Calibri" panose="020F0502020204030204" pitchFamily="34" charset="0"/>
                <a:cs typeface="Calibri" panose="020F0502020204030204" pitchFamily="34" charset="0"/>
              </a:rPr>
              <a:t>kolommen</a:t>
            </a:r>
            <a:r>
              <a:rPr lang="nl-BE" sz="1300" dirty="0">
                <a:effectLst/>
                <a:ea typeface="Calibri" panose="020F0502020204030204" pitchFamily="34" charset="0"/>
                <a:cs typeface="Calibri" panose="020F0502020204030204" pitchFamily="34" charset="0"/>
              </a:rPr>
              <a:t> aan de rechterzijde helpen u bij de selectie van relevante vragen. Noteer ook uw kernwoorden/gedachten bij uw selectie of redenen waarom. Dit zal de systematische ethische reflectie en gedachteordening verhelderen.</a:t>
            </a:r>
            <a:r>
              <a:rPr lang="nl-BE" sz="1300" dirty="0">
                <a:ea typeface="Calibri" panose="020F0502020204030204" pitchFamily="34" charset="0"/>
                <a:cs typeface="Calibri" panose="020F0502020204030204" pitchFamily="34" charset="0"/>
              </a:rPr>
              <a:t> </a:t>
            </a:r>
            <a:br>
              <a:rPr lang="nl-BE" sz="1300" dirty="0">
                <a:ea typeface="Calibri" panose="020F0502020204030204" pitchFamily="34" charset="0"/>
                <a:cs typeface="Calibri" panose="020F0502020204030204" pitchFamily="34" charset="0"/>
              </a:rPr>
            </a:br>
            <a:endParaRPr lang="nl-BE" sz="950" dirty="0">
              <a:solidFill>
                <a:srgbClr val="3B3838"/>
              </a:solidFill>
              <a:effectLst/>
              <a:latin typeface="Corbel" panose="020B0503020204020204" pitchFamily="34" charset="0"/>
              <a:ea typeface="Calibri" panose="020F0502020204030204" pitchFamily="34" charset="0"/>
              <a:cs typeface="Times New Roman" panose="02020603050405020304" pitchFamily="18" charset="0"/>
            </a:endParaRPr>
          </a:p>
          <a:p>
            <a:pPr marL="0" indent="0" algn="l">
              <a:lnSpc>
                <a:spcPct val="120000"/>
              </a:lnSpc>
              <a:spcBef>
                <a:spcPts val="600"/>
              </a:spcBef>
              <a:buNone/>
              <a:tabLst>
                <a:tab pos="90170" algn="l"/>
              </a:tabLst>
            </a:pPr>
            <a:r>
              <a:rPr lang="nl-BE" sz="2400" b="1" dirty="0">
                <a:solidFill>
                  <a:srgbClr val="65A0B2"/>
                </a:solidFill>
                <a:effectLst/>
                <a:latin typeface="Century Gothic" panose="020B0502020202020204" pitchFamily="34" charset="0"/>
                <a:ea typeface="Calibri" panose="020F0502020204030204" pitchFamily="34" charset="0"/>
                <a:cs typeface="Calibri" panose="020F0502020204030204" pitchFamily="34" charset="0"/>
              </a:rPr>
              <a:t>STAP 3: integratie</a:t>
            </a:r>
            <a:r>
              <a:rPr lang="nl-BE" sz="2400" dirty="0">
                <a:solidFill>
                  <a:srgbClr val="65A0B2"/>
                </a:solidFill>
                <a:effectLst/>
                <a:latin typeface="Century Gothic" panose="020B0502020202020204" pitchFamily="34" charset="0"/>
                <a:ea typeface="Calibri" panose="020F0502020204030204" pitchFamily="34" charset="0"/>
                <a:cs typeface="Calibri" panose="020F0502020204030204" pitchFamily="34" charset="0"/>
              </a:rPr>
              <a:t> </a:t>
            </a:r>
            <a:endParaRPr lang="nl-BE" sz="950" dirty="0">
              <a:solidFill>
                <a:srgbClr val="65A0B2"/>
              </a:solidFill>
              <a:effectLst/>
              <a:latin typeface="Corbel" panose="020B0503020204020204" pitchFamily="34" charset="0"/>
              <a:ea typeface="Calibri" panose="020F0502020204030204" pitchFamily="34" charset="0"/>
              <a:cs typeface="Times New Roman" panose="02020603050405020304" pitchFamily="18" charset="0"/>
            </a:endParaRPr>
          </a:p>
          <a:p>
            <a:pPr marL="342900" lvl="0" indent="-342900" algn="l">
              <a:lnSpc>
                <a:spcPct val="120000"/>
              </a:lnSpc>
              <a:spcBef>
                <a:spcPts val="600"/>
              </a:spcBef>
              <a:buFont typeface="Wingdings" panose="05000000000000000000" pitchFamily="2" charset="2"/>
              <a:buChar char=""/>
              <a:tabLst>
                <a:tab pos="90170" algn="l"/>
              </a:tabLst>
            </a:pPr>
            <a:r>
              <a:rPr lang="nl-BE" sz="1300" dirty="0">
                <a:effectLst/>
                <a:ea typeface="Calibri" panose="020F0502020204030204" pitchFamily="34" charset="0"/>
                <a:cs typeface="Calibri" panose="020F0502020204030204" pitchFamily="34" charset="0"/>
              </a:rPr>
              <a:t>Keer terug naar het </a:t>
            </a:r>
            <a:r>
              <a:rPr lang="nl-BE" sz="1300" b="1" dirty="0">
                <a:solidFill>
                  <a:srgbClr val="E28686"/>
                </a:solidFill>
                <a:effectLst/>
                <a:ea typeface="Calibri" panose="020F0502020204030204" pitchFamily="34" charset="0"/>
                <a:cs typeface="Calibri" panose="020F0502020204030204" pitchFamily="34" charset="0"/>
              </a:rPr>
              <a:t>werkblad (slides 3-7)</a:t>
            </a:r>
            <a:r>
              <a:rPr lang="nl-BE" sz="1300" dirty="0">
                <a:effectLst/>
                <a:ea typeface="Calibri" panose="020F0502020204030204" pitchFamily="34" charset="0"/>
                <a:cs typeface="Calibri" panose="020F0502020204030204" pitchFamily="34" charset="0"/>
              </a:rPr>
              <a:t>: breng uw selectie van relevante vragen en aandachtspunten samen in het licht van het specifiek voorliggende probleem in uw team/organisatie. Bekijk de integratie met uw eerste, spontane reflecties. </a:t>
            </a:r>
            <a:endParaRPr lang="nl-BE" sz="1300" dirty="0">
              <a:effectLst/>
              <a:ea typeface="Calibri" panose="020F0502020204030204" pitchFamily="34" charset="0"/>
              <a:cs typeface="Times New Roman" panose="02020603050405020304" pitchFamily="18" charset="0"/>
            </a:endParaRPr>
          </a:p>
          <a:p>
            <a:pPr algn="l">
              <a:lnSpc>
                <a:spcPct val="120000"/>
              </a:lnSpc>
              <a:spcBef>
                <a:spcPts val="600"/>
              </a:spcBef>
              <a:tabLst>
                <a:tab pos="90170" algn="l"/>
              </a:tabLst>
            </a:pPr>
            <a:endParaRPr lang="nl-BE" sz="950" dirty="0">
              <a:solidFill>
                <a:srgbClr val="3B3838"/>
              </a:solidFill>
              <a:effectLst/>
              <a:latin typeface="Corbel" panose="020B0503020204020204" pitchFamily="34" charset="0"/>
              <a:ea typeface="Calibri" panose="020F0502020204030204" pitchFamily="34" charset="0"/>
              <a:cs typeface="Times New Roman" panose="02020603050405020304" pitchFamily="18" charset="0"/>
            </a:endParaRPr>
          </a:p>
          <a:p>
            <a:pPr marL="0" indent="0" algn="l">
              <a:lnSpc>
                <a:spcPct val="120000"/>
              </a:lnSpc>
              <a:spcBef>
                <a:spcPts val="600"/>
              </a:spcBef>
              <a:buNone/>
              <a:tabLst>
                <a:tab pos="90170" algn="l"/>
              </a:tabLst>
            </a:pPr>
            <a:r>
              <a:rPr lang="nl-BE" sz="2400" b="1" dirty="0">
                <a:solidFill>
                  <a:srgbClr val="65A0B2"/>
                </a:solidFill>
                <a:effectLst/>
                <a:latin typeface="Century Gothic" panose="020B0502020202020204" pitchFamily="34" charset="0"/>
                <a:ea typeface="Calibri" panose="020F0502020204030204" pitchFamily="34" charset="0"/>
                <a:cs typeface="Calibri" panose="020F0502020204030204" pitchFamily="34" charset="0"/>
              </a:rPr>
              <a:t>STAP 4: gefundeerde bespreking en gezamenlijke besluitvorming</a:t>
            </a:r>
            <a:endParaRPr lang="nl-BE" sz="950" dirty="0">
              <a:solidFill>
                <a:srgbClr val="65A0B2"/>
              </a:solidFill>
              <a:effectLst/>
              <a:latin typeface="Corbel" panose="020B0503020204020204" pitchFamily="34" charset="0"/>
              <a:ea typeface="Calibri" panose="020F0502020204030204" pitchFamily="34" charset="0"/>
              <a:cs typeface="Times New Roman" panose="02020603050405020304" pitchFamily="18" charset="0"/>
            </a:endParaRPr>
          </a:p>
          <a:p>
            <a:pPr marL="342900" lvl="0" indent="-342900" algn="l">
              <a:lnSpc>
                <a:spcPct val="120000"/>
              </a:lnSpc>
              <a:spcBef>
                <a:spcPts val="600"/>
              </a:spcBef>
              <a:buFont typeface="Wingdings" panose="05000000000000000000" pitchFamily="2" charset="2"/>
              <a:buChar char=""/>
              <a:tabLst>
                <a:tab pos="90170" algn="l"/>
              </a:tabLst>
            </a:pPr>
            <a:r>
              <a:rPr lang="nl-BE" sz="1300" dirty="0">
                <a:effectLst/>
                <a:latin typeface="Century Gothic" panose="020B0502020202020204" pitchFamily="34" charset="0"/>
                <a:ea typeface="Calibri" panose="020F0502020204030204" pitchFamily="34" charset="0"/>
                <a:cs typeface="Calibri" panose="020F0502020204030204" pitchFamily="34" charset="0"/>
              </a:rPr>
              <a:t>Kom in </a:t>
            </a:r>
            <a:r>
              <a:rPr lang="nl-BE" sz="1300" b="1" dirty="0">
                <a:effectLst/>
                <a:latin typeface="Century Gothic" panose="020B0502020202020204" pitchFamily="34" charset="0"/>
                <a:ea typeface="Calibri" panose="020F0502020204030204" pitchFamily="34" charset="0"/>
                <a:cs typeface="Calibri" panose="020F0502020204030204" pitchFamily="34" charset="0"/>
              </a:rPr>
              <a:t>dialoog</a:t>
            </a:r>
            <a:r>
              <a:rPr lang="nl-BE" sz="1300" dirty="0">
                <a:effectLst/>
                <a:latin typeface="Century Gothic" panose="020B0502020202020204" pitchFamily="34" charset="0"/>
                <a:ea typeface="Calibri" panose="020F0502020204030204" pitchFamily="34" charset="0"/>
                <a:cs typeface="Calibri" panose="020F0502020204030204" pitchFamily="34" charset="0"/>
              </a:rPr>
              <a:t> met uw collega’s/medebesluitvormers tot een gezamenlijk ethisch gefundeerd besluit en plan van aanpak. Breng alles samen in een </a:t>
            </a:r>
            <a:r>
              <a:rPr lang="nl-BE" sz="1300" b="1" dirty="0">
                <a:effectLst/>
                <a:latin typeface="Century Gothic" panose="020B0502020202020204" pitchFamily="34" charset="0"/>
                <a:ea typeface="Calibri" panose="020F0502020204030204" pitchFamily="34" charset="0"/>
                <a:cs typeface="Calibri" panose="020F0502020204030204" pitchFamily="34" charset="0"/>
              </a:rPr>
              <a:t>gedragen versie van het werkblad</a:t>
            </a:r>
            <a:r>
              <a:rPr lang="nl-BE" sz="1300" dirty="0">
                <a:effectLst/>
                <a:latin typeface="Century Gothic" panose="020B0502020202020204" pitchFamily="34" charset="0"/>
                <a:ea typeface="Calibri" panose="020F0502020204030204" pitchFamily="34" charset="0"/>
                <a:cs typeface="Calibri" panose="020F0502020204030204" pitchFamily="34" charset="0"/>
              </a:rPr>
              <a:t>.</a:t>
            </a:r>
            <a:endParaRPr lang="nl-BE" sz="1200" dirty="0">
              <a:effectLst/>
              <a:latin typeface="Corbel" panose="020B0503020204020204" pitchFamily="34" charset="0"/>
              <a:ea typeface="Calibri" panose="020F0502020204030204" pitchFamily="34" charset="0"/>
              <a:cs typeface="Times New Roman" panose="02020603050405020304" pitchFamily="18" charset="0"/>
            </a:endParaRPr>
          </a:p>
        </p:txBody>
      </p:sp>
      <p:sp>
        <p:nvSpPr>
          <p:cNvPr id="7" name="Titel 15">
            <a:extLst>
              <a:ext uri="{FF2B5EF4-FFF2-40B4-BE49-F238E27FC236}">
                <a16:creationId xmlns:a16="http://schemas.microsoft.com/office/drawing/2014/main" id="{D0DBC88B-8877-F1D4-1933-0EC79E5E982A}"/>
              </a:ext>
            </a:extLst>
          </p:cNvPr>
          <p:cNvSpPr>
            <a:spLocks noGrp="1"/>
          </p:cNvSpPr>
          <p:nvPr>
            <p:ph type="title"/>
          </p:nvPr>
        </p:nvSpPr>
        <p:spPr>
          <a:xfrm>
            <a:off x="838200" y="365126"/>
            <a:ext cx="2178377" cy="563252"/>
          </a:xfrm>
          <a:solidFill>
            <a:srgbClr val="83ADBE"/>
          </a:solidFill>
        </p:spPr>
        <p:txBody>
          <a:bodyPr>
            <a:normAutofit/>
          </a:bodyPr>
          <a:lstStyle/>
          <a:p>
            <a:r>
              <a:rPr lang="nl-NL" sz="1600" dirty="0">
                <a:solidFill>
                  <a:schemeClr val="bg1"/>
                </a:solidFill>
              </a:rPr>
              <a:t>Hoe gaat u te werk?</a:t>
            </a:r>
            <a:endParaRPr lang="nl-BE" sz="1600" dirty="0">
              <a:solidFill>
                <a:schemeClr val="bg1"/>
              </a:solidFill>
            </a:endParaRPr>
          </a:p>
        </p:txBody>
      </p:sp>
      <p:sp>
        <p:nvSpPr>
          <p:cNvPr id="5" name="Tekstvak 4">
            <a:extLst>
              <a:ext uri="{FF2B5EF4-FFF2-40B4-BE49-F238E27FC236}">
                <a16:creationId xmlns:a16="http://schemas.microsoft.com/office/drawing/2014/main" id="{367BC40C-F676-D46C-7722-1339CABC04B0}"/>
              </a:ext>
            </a:extLst>
          </p:cNvPr>
          <p:cNvSpPr txBox="1"/>
          <p:nvPr/>
        </p:nvSpPr>
        <p:spPr>
          <a:xfrm>
            <a:off x="3449272" y="415488"/>
            <a:ext cx="8206212" cy="707886"/>
          </a:xfrm>
          <a:prstGeom prst="rect">
            <a:avLst/>
          </a:prstGeom>
          <a:noFill/>
        </p:spPr>
        <p:txBody>
          <a:bodyPr wrap="square">
            <a:spAutoFit/>
          </a:bodyPr>
          <a:lstStyle/>
          <a:p>
            <a:r>
              <a:rPr lang="nl-BE" sz="1400" b="1" i="1" dirty="0">
                <a:solidFill>
                  <a:srgbClr val="E28686"/>
                </a:solidFill>
                <a:effectLst/>
                <a:latin typeface="Century Gothic" panose="020B0502020202020204" pitchFamily="34" charset="0"/>
                <a:ea typeface="Calibri" panose="020F0502020204030204" pitchFamily="34" charset="0"/>
                <a:cs typeface="Calibri" panose="020F0502020204030204" pitchFamily="34" charset="0"/>
              </a:rPr>
              <a:t>Tip: moduleer deze </a:t>
            </a:r>
            <a:r>
              <a:rPr lang="nl-BE" sz="1400" b="1" i="1" dirty="0">
                <a:solidFill>
                  <a:srgbClr val="E28686"/>
                </a:solidFill>
                <a:latin typeface="Century Gothic" panose="020B0502020202020204" pitchFamily="34" charset="0"/>
                <a:ea typeface="Calibri" panose="020F0502020204030204" pitchFamily="34" charset="0"/>
                <a:cs typeface="Calibri" panose="020F0502020204030204" pitchFamily="34" charset="0"/>
              </a:rPr>
              <a:t>PowerPoint </a:t>
            </a:r>
            <a:r>
              <a:rPr lang="nl-BE" sz="1400" b="1" i="1" dirty="0">
                <a:solidFill>
                  <a:srgbClr val="E28686"/>
                </a:solidFill>
                <a:effectLst/>
                <a:latin typeface="Century Gothic" panose="020B0502020202020204" pitchFamily="34" charset="0"/>
                <a:ea typeface="Calibri" panose="020F0502020204030204" pitchFamily="34" charset="0"/>
                <a:cs typeface="Calibri" panose="020F0502020204030204" pitchFamily="34" charset="0"/>
              </a:rPr>
              <a:t>naar uw eigen noden en aandachtspunten</a:t>
            </a:r>
          </a:p>
          <a:p>
            <a:r>
              <a:rPr lang="nl-BE" sz="1400" b="1" i="1" dirty="0">
                <a:solidFill>
                  <a:srgbClr val="E28686"/>
                </a:solidFill>
                <a:latin typeface="Century Gothic" panose="020B0502020202020204" pitchFamily="34" charset="0"/>
                <a:cs typeface="Calibri" panose="020F0502020204030204" pitchFamily="34" charset="0"/>
              </a:rPr>
              <a:t>       </a:t>
            </a:r>
            <a:r>
              <a:rPr lang="nl-BE" sz="1200" b="1" i="1" dirty="0">
                <a:solidFill>
                  <a:srgbClr val="E28686"/>
                </a:solidFill>
                <a:latin typeface="Century Gothic" panose="020B0502020202020204" pitchFamily="34" charset="0"/>
                <a:cs typeface="Calibri" panose="020F0502020204030204" pitchFamily="34" charset="0"/>
              </a:rPr>
              <a:t>-&gt; u kan hierin zelf bewerken, schrappen, aanvullen, op maat van uw vraag en</a:t>
            </a:r>
            <a:br>
              <a:rPr lang="nl-BE" sz="1200" b="1" i="1" dirty="0">
                <a:solidFill>
                  <a:srgbClr val="E28686"/>
                </a:solidFill>
                <a:latin typeface="Century Gothic" panose="020B0502020202020204" pitchFamily="34" charset="0"/>
                <a:cs typeface="Calibri" panose="020F0502020204030204" pitchFamily="34" charset="0"/>
              </a:rPr>
            </a:br>
            <a:r>
              <a:rPr lang="nl-BE" sz="1200" b="1" i="1" dirty="0">
                <a:solidFill>
                  <a:srgbClr val="E28686"/>
                </a:solidFill>
                <a:latin typeface="Century Gothic" panose="020B0502020202020204" pitchFamily="34" charset="0"/>
                <a:cs typeface="Calibri" panose="020F0502020204030204" pitchFamily="34" charset="0"/>
              </a:rPr>
              <a:t>            organisatiepraktijk/beleid</a:t>
            </a:r>
            <a:endParaRPr lang="nl-BE" sz="1200" b="1" i="1" dirty="0">
              <a:solidFill>
                <a:srgbClr val="E28686"/>
              </a:solidFill>
            </a:endParaRPr>
          </a:p>
        </p:txBody>
      </p:sp>
    </p:spTree>
    <p:extLst>
      <p:ext uri="{BB962C8B-B14F-4D97-AF65-F5344CB8AC3E}">
        <p14:creationId xmlns:p14="http://schemas.microsoft.com/office/powerpoint/2010/main" val="1537878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inhoud 10" descr="Afbeelding met buitenshuis, wolk, landschap, hemel&#10;&#10;Automatisch gegenereerde beschrijving">
            <a:extLst>
              <a:ext uri="{FF2B5EF4-FFF2-40B4-BE49-F238E27FC236}">
                <a16:creationId xmlns:a16="http://schemas.microsoft.com/office/drawing/2014/main" id="{5E584F4B-04BF-507E-14A7-1A98C7B40103}"/>
              </a:ext>
            </a:extLst>
          </p:cNvPr>
          <p:cNvPicPr>
            <a:picLocks noGrp="1" noChangeAspect="1"/>
          </p:cNvPicPr>
          <p:nvPr>
            <p:ph idx="1"/>
          </p:nvPr>
        </p:nvPicPr>
        <p:blipFill rotWithShape="1">
          <a:blip r:embed="rId2"/>
          <a:srcRect l="-1006" t="27556" r="1" b="34945"/>
          <a:stretch/>
        </p:blipFill>
        <p:spPr>
          <a:xfrm>
            <a:off x="-122548" y="1"/>
            <a:ext cx="12314548" cy="6858000"/>
          </a:xfrm>
        </p:spPr>
      </p:pic>
      <p:sp>
        <p:nvSpPr>
          <p:cNvPr id="7" name="Tekstvak 6">
            <a:extLst>
              <a:ext uri="{FF2B5EF4-FFF2-40B4-BE49-F238E27FC236}">
                <a16:creationId xmlns:a16="http://schemas.microsoft.com/office/drawing/2014/main" id="{BBC4D0E3-AA30-94B3-0132-787E05658BAC}"/>
              </a:ext>
            </a:extLst>
          </p:cNvPr>
          <p:cNvSpPr txBox="1"/>
          <p:nvPr/>
        </p:nvSpPr>
        <p:spPr>
          <a:xfrm>
            <a:off x="648534" y="400081"/>
            <a:ext cx="6694945" cy="707886"/>
          </a:xfrm>
          <a:prstGeom prst="rect">
            <a:avLst/>
          </a:prstGeom>
          <a:noFill/>
        </p:spPr>
        <p:txBody>
          <a:bodyPr wrap="square">
            <a:spAutoFit/>
          </a:bodyPr>
          <a:lstStyle/>
          <a:p>
            <a:r>
              <a:rPr lang="nl-NL" sz="4000" b="1" dirty="0">
                <a:solidFill>
                  <a:srgbClr val="E28686"/>
                </a:solidFill>
                <a:latin typeface="Century Gothic" panose="020B0502020202020204" pitchFamily="34" charset="0"/>
              </a:rPr>
              <a:t>Oriënterend vragenkader</a:t>
            </a:r>
            <a:endParaRPr lang="nl-BE" sz="4000" b="1" dirty="0">
              <a:latin typeface="Century Gothic" panose="020B0502020202020204" pitchFamily="34" charset="0"/>
            </a:endParaRPr>
          </a:p>
        </p:txBody>
      </p:sp>
      <p:sp>
        <p:nvSpPr>
          <p:cNvPr id="13" name="Titel 4">
            <a:extLst>
              <a:ext uri="{FF2B5EF4-FFF2-40B4-BE49-F238E27FC236}">
                <a16:creationId xmlns:a16="http://schemas.microsoft.com/office/drawing/2014/main" id="{0151B53A-7CCB-88FB-3A61-C8546B9303A5}"/>
              </a:ext>
            </a:extLst>
          </p:cNvPr>
          <p:cNvSpPr>
            <a:spLocks noGrp="1"/>
          </p:cNvSpPr>
          <p:nvPr>
            <p:ph type="title"/>
          </p:nvPr>
        </p:nvSpPr>
        <p:spPr>
          <a:xfrm>
            <a:off x="7946794" y="4601982"/>
            <a:ext cx="3924997" cy="1160009"/>
          </a:xfrm>
        </p:spPr>
        <p:txBody>
          <a:bodyPr/>
          <a:lstStyle/>
          <a:p>
            <a:r>
              <a:rPr lang="nl-NL" dirty="0">
                <a:solidFill>
                  <a:schemeClr val="bg1"/>
                </a:solidFill>
              </a:rPr>
              <a:t>De vijf dimensies van de zorgethiek</a:t>
            </a:r>
            <a:endParaRPr lang="nl-BE" dirty="0">
              <a:solidFill>
                <a:schemeClr val="bg1"/>
              </a:solidFill>
            </a:endParaRPr>
          </a:p>
        </p:txBody>
      </p:sp>
    </p:spTree>
    <p:extLst>
      <p:ext uri="{BB962C8B-B14F-4D97-AF65-F5344CB8AC3E}">
        <p14:creationId xmlns:p14="http://schemas.microsoft.com/office/powerpoint/2010/main" val="2881177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inhoud 10" descr="Afbeelding met buitenshuis, water, grond, zand&#10;&#10;Automatisch gegenereerde beschrijving">
            <a:extLst>
              <a:ext uri="{FF2B5EF4-FFF2-40B4-BE49-F238E27FC236}">
                <a16:creationId xmlns:a16="http://schemas.microsoft.com/office/drawing/2014/main" id="{0E0CE31E-E382-E3CE-B66E-1923662F3EA2}"/>
              </a:ext>
            </a:extLst>
          </p:cNvPr>
          <p:cNvPicPr>
            <a:picLocks noGrp="1" noChangeAspect="1"/>
          </p:cNvPicPr>
          <p:nvPr>
            <p:ph sz="half" idx="2"/>
          </p:nvPr>
        </p:nvPicPr>
        <p:blipFill>
          <a:blip r:embed="rId2"/>
          <a:stretch>
            <a:fillRect/>
          </a:stretch>
        </p:blipFill>
        <p:spPr>
          <a:xfrm>
            <a:off x="0" y="-1"/>
            <a:ext cx="10265474" cy="6842579"/>
          </a:xfrm>
        </p:spPr>
      </p:pic>
      <p:sp>
        <p:nvSpPr>
          <p:cNvPr id="12" name="Rechthoek 11">
            <a:extLst>
              <a:ext uri="{FF2B5EF4-FFF2-40B4-BE49-F238E27FC236}">
                <a16:creationId xmlns:a16="http://schemas.microsoft.com/office/drawing/2014/main" id="{5EEFED8B-FF27-7D3E-7754-7275AEFC7DA1}"/>
              </a:ext>
            </a:extLst>
          </p:cNvPr>
          <p:cNvSpPr/>
          <p:nvPr/>
        </p:nvSpPr>
        <p:spPr>
          <a:xfrm>
            <a:off x="6287951" y="1404594"/>
            <a:ext cx="5574211" cy="4553145"/>
          </a:xfrm>
          <a:prstGeom prst="rect">
            <a:avLst/>
          </a:prstGeom>
          <a:solidFill>
            <a:srgbClr val="83AD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jdelijke aanduiding voor dianummer 1">
            <a:extLst>
              <a:ext uri="{FF2B5EF4-FFF2-40B4-BE49-F238E27FC236}">
                <a16:creationId xmlns:a16="http://schemas.microsoft.com/office/drawing/2014/main" id="{91F15E92-B135-6B12-CEEE-726D12DC40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5CFAAA-B96F-5D4A-AD11-CD1A2354611D}" type="slidenum">
              <a:rPr kumimoji="0" lang="nl-BE" sz="1200" b="0" i="0" u="none" strike="noStrike" kern="1200" cap="none" spc="0" normalizeH="0" baseline="0" noProof="0" smtClean="0">
                <a:ln>
                  <a:noFill/>
                </a:ln>
                <a:solidFill>
                  <a:srgbClr val="005B7F"/>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BE" sz="1200" b="0" i="0" u="none" strike="noStrike" kern="1200" cap="none" spc="0" normalizeH="0" baseline="0" noProof="0">
              <a:ln>
                <a:noFill/>
              </a:ln>
              <a:solidFill>
                <a:srgbClr val="005B7F"/>
              </a:solidFill>
              <a:effectLst/>
              <a:uLnTx/>
              <a:uFillTx/>
              <a:latin typeface="Century Gothic" panose="020B0502020202020204" pitchFamily="34" charset="0"/>
              <a:ea typeface="+mn-ea"/>
              <a:cs typeface="+mn-cs"/>
            </a:endParaRPr>
          </a:p>
        </p:txBody>
      </p:sp>
      <p:sp>
        <p:nvSpPr>
          <p:cNvPr id="3" name="Titel 2">
            <a:extLst>
              <a:ext uri="{FF2B5EF4-FFF2-40B4-BE49-F238E27FC236}">
                <a16:creationId xmlns:a16="http://schemas.microsoft.com/office/drawing/2014/main" id="{F22124AD-DE1C-BB84-5675-C68854072CEE}"/>
              </a:ext>
            </a:extLst>
          </p:cNvPr>
          <p:cNvSpPr>
            <a:spLocks noGrp="1"/>
          </p:cNvSpPr>
          <p:nvPr>
            <p:ph type="title"/>
          </p:nvPr>
        </p:nvSpPr>
        <p:spPr>
          <a:xfrm>
            <a:off x="6591300" y="2264535"/>
            <a:ext cx="5000065" cy="1446853"/>
          </a:xfrm>
        </p:spPr>
        <p:txBody>
          <a:bodyPr>
            <a:normAutofit fontScale="90000"/>
          </a:bodyPr>
          <a:lstStyle/>
          <a:p>
            <a:r>
              <a:rPr lang="nl-NL" sz="3600" b="1" dirty="0">
                <a:solidFill>
                  <a:srgbClr val="005B7F"/>
                </a:solidFill>
                <a:latin typeface="Century Gothic" panose="020B0502020202020204" pitchFamily="34" charset="0"/>
              </a:rPr>
              <a:t>Dimensie 1: Aandachtig zijn </a:t>
            </a:r>
            <a:r>
              <a:rPr lang="nl-NL" sz="3600" b="1" i="1" dirty="0">
                <a:solidFill>
                  <a:srgbClr val="005B7F"/>
                </a:solidFill>
                <a:latin typeface="Century Gothic" panose="020B0502020202020204" pitchFamily="34" charset="0"/>
              </a:rPr>
              <a:t>(</a:t>
            </a:r>
            <a:r>
              <a:rPr lang="nl-NL" sz="3600" b="1" i="1" dirty="0" err="1">
                <a:solidFill>
                  <a:srgbClr val="005B7F"/>
                </a:solidFill>
                <a:latin typeface="Century Gothic" panose="020B0502020202020204" pitchFamily="34" charset="0"/>
              </a:rPr>
              <a:t>caring</a:t>
            </a:r>
            <a:r>
              <a:rPr lang="nl-NL" sz="3600" b="1" i="1" dirty="0">
                <a:solidFill>
                  <a:srgbClr val="005B7F"/>
                </a:solidFill>
                <a:latin typeface="Century Gothic" panose="020B0502020202020204" pitchFamily="34" charset="0"/>
              </a:rPr>
              <a:t> </a:t>
            </a:r>
            <a:r>
              <a:rPr lang="nl-NL" sz="3600" b="1" i="1" dirty="0" err="1">
                <a:solidFill>
                  <a:srgbClr val="005B7F"/>
                </a:solidFill>
                <a:latin typeface="Century Gothic" panose="020B0502020202020204" pitchFamily="34" charset="0"/>
              </a:rPr>
              <a:t>about</a:t>
            </a:r>
            <a:r>
              <a:rPr lang="nl-NL" sz="3600" b="1" i="1" dirty="0">
                <a:solidFill>
                  <a:srgbClr val="005B7F"/>
                </a:solidFill>
                <a:latin typeface="Century Gothic" panose="020B0502020202020204" pitchFamily="34" charset="0"/>
              </a:rPr>
              <a:t>)</a:t>
            </a:r>
          </a:p>
        </p:txBody>
      </p:sp>
    </p:spTree>
    <p:extLst>
      <p:ext uri="{BB962C8B-B14F-4D97-AF65-F5344CB8AC3E}">
        <p14:creationId xmlns:p14="http://schemas.microsoft.com/office/powerpoint/2010/main" val="2906336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4A09E334-1E8E-6E02-78BA-1887674EFDE4}"/>
              </a:ext>
            </a:extLst>
          </p:cNvPr>
          <p:cNvSpPr>
            <a:spLocks noGrp="1"/>
          </p:cNvSpPr>
          <p:nvPr>
            <p:ph type="title"/>
          </p:nvPr>
        </p:nvSpPr>
        <p:spPr>
          <a:xfrm>
            <a:off x="838200" y="365126"/>
            <a:ext cx="10276840" cy="365126"/>
          </a:xfrm>
        </p:spPr>
        <p:txBody>
          <a:bodyPr>
            <a:normAutofit/>
          </a:bodyPr>
          <a:lstStyle/>
          <a:p>
            <a:r>
              <a:rPr lang="nl-NL" sz="1600" dirty="0">
                <a:solidFill>
                  <a:srgbClr val="E28686"/>
                </a:solidFill>
              </a:rPr>
              <a:t>Oriënterend vragenkader: De vijf dimensies van de zorgethiek</a:t>
            </a:r>
            <a:endParaRPr lang="nl-BE" sz="1600" dirty="0"/>
          </a:p>
        </p:txBody>
      </p:sp>
      <p:sp>
        <p:nvSpPr>
          <p:cNvPr id="5" name="Tijdelijke aanduiding voor dianummer 4">
            <a:extLst>
              <a:ext uri="{FF2B5EF4-FFF2-40B4-BE49-F238E27FC236}">
                <a16:creationId xmlns:a16="http://schemas.microsoft.com/office/drawing/2014/main" id="{2D60B7EB-6FAB-2E47-844F-1F25DACBC872}"/>
              </a:ext>
            </a:extLst>
          </p:cNvPr>
          <p:cNvSpPr>
            <a:spLocks noGrp="1"/>
          </p:cNvSpPr>
          <p:nvPr>
            <p:ph type="sldNum" sz="quarter" idx="10"/>
          </p:nvPr>
        </p:nvSpPr>
        <p:spPr/>
        <p:txBody>
          <a:bodyPr/>
          <a:lstStyle/>
          <a:p>
            <a:fld id="{1D5CFAAA-B96F-5D4A-AD11-CD1A2354611D}" type="slidenum">
              <a:rPr lang="nl-BE" smtClean="0"/>
              <a:t>22</a:t>
            </a:fld>
            <a:endParaRPr lang="nl-BE"/>
          </a:p>
        </p:txBody>
      </p:sp>
      <p:graphicFrame>
        <p:nvGraphicFramePr>
          <p:cNvPr id="21" name="Tabel 21">
            <a:extLst>
              <a:ext uri="{FF2B5EF4-FFF2-40B4-BE49-F238E27FC236}">
                <a16:creationId xmlns:a16="http://schemas.microsoft.com/office/drawing/2014/main" id="{5D0F9E22-C280-7967-F48B-31C2685CA450}"/>
              </a:ext>
            </a:extLst>
          </p:cNvPr>
          <p:cNvGraphicFramePr>
            <a:graphicFrameLocks noGrp="1"/>
          </p:cNvGraphicFramePr>
          <p:nvPr>
            <p:extLst>
              <p:ext uri="{D42A27DB-BD31-4B8C-83A1-F6EECF244321}">
                <p14:modId xmlns:p14="http://schemas.microsoft.com/office/powerpoint/2010/main" val="344246754"/>
              </p:ext>
            </p:extLst>
          </p:nvPr>
        </p:nvGraphicFramePr>
        <p:xfrm>
          <a:off x="838200" y="1055804"/>
          <a:ext cx="10276837" cy="5090472"/>
        </p:xfrm>
        <a:graphic>
          <a:graphicData uri="http://schemas.openxmlformats.org/drawingml/2006/table">
            <a:tbl>
              <a:tblPr firstRow="1" bandRow="1">
                <a:tableStyleId>{5C22544A-7EE6-4342-B048-85BDC9FD1C3A}</a:tableStyleId>
              </a:tblPr>
              <a:tblGrid>
                <a:gridCol w="5449478">
                  <a:extLst>
                    <a:ext uri="{9D8B030D-6E8A-4147-A177-3AD203B41FA5}">
                      <a16:colId xmlns:a16="http://schemas.microsoft.com/office/drawing/2014/main" val="1820684881"/>
                    </a:ext>
                  </a:extLst>
                </a:gridCol>
                <a:gridCol w="1677971">
                  <a:extLst>
                    <a:ext uri="{9D8B030D-6E8A-4147-A177-3AD203B41FA5}">
                      <a16:colId xmlns:a16="http://schemas.microsoft.com/office/drawing/2014/main" val="991955303"/>
                    </a:ext>
                  </a:extLst>
                </a:gridCol>
                <a:gridCol w="1715679">
                  <a:extLst>
                    <a:ext uri="{9D8B030D-6E8A-4147-A177-3AD203B41FA5}">
                      <a16:colId xmlns:a16="http://schemas.microsoft.com/office/drawing/2014/main" val="75514554"/>
                    </a:ext>
                  </a:extLst>
                </a:gridCol>
                <a:gridCol w="1433709">
                  <a:extLst>
                    <a:ext uri="{9D8B030D-6E8A-4147-A177-3AD203B41FA5}">
                      <a16:colId xmlns:a16="http://schemas.microsoft.com/office/drawing/2014/main" val="3941077493"/>
                    </a:ext>
                  </a:extLst>
                </a:gridCol>
              </a:tblGrid>
              <a:tr h="1099605">
                <a:tc>
                  <a:txBody>
                    <a:bodyPr/>
                    <a:lstStyle/>
                    <a:p>
                      <a:r>
                        <a:rPr lang="nl-NL" sz="2400" b="1" dirty="0">
                          <a:solidFill>
                            <a:srgbClr val="005B7F"/>
                          </a:solidFill>
                          <a:latin typeface="Century Gothic" panose="020B0502020202020204" pitchFamily="34" charset="0"/>
                        </a:rPr>
                        <a:t>Dimensie 1: Aandachtig zijn </a:t>
                      </a:r>
                    </a:p>
                    <a:p>
                      <a:r>
                        <a:rPr lang="nl-NL" sz="2400" b="1" i="1" dirty="0">
                          <a:solidFill>
                            <a:srgbClr val="005B7F"/>
                          </a:solidFill>
                          <a:latin typeface="Century Gothic" panose="020B0502020202020204" pitchFamily="34" charset="0"/>
                        </a:rPr>
                        <a:t>(</a:t>
                      </a:r>
                      <a:r>
                        <a:rPr lang="nl-NL" sz="2400" b="1" i="1" dirty="0" err="1">
                          <a:solidFill>
                            <a:srgbClr val="005B7F"/>
                          </a:solidFill>
                          <a:latin typeface="Century Gothic" panose="020B0502020202020204" pitchFamily="34" charset="0"/>
                        </a:rPr>
                        <a:t>caring</a:t>
                      </a:r>
                      <a:r>
                        <a:rPr lang="nl-NL" sz="2400" b="1" i="1" dirty="0">
                          <a:solidFill>
                            <a:srgbClr val="005B7F"/>
                          </a:solidFill>
                          <a:latin typeface="Century Gothic" panose="020B0502020202020204" pitchFamily="34" charset="0"/>
                        </a:rPr>
                        <a:t> </a:t>
                      </a:r>
                      <a:r>
                        <a:rPr lang="nl-NL" sz="2400" b="1" i="1" dirty="0" err="1">
                          <a:solidFill>
                            <a:srgbClr val="005B7F"/>
                          </a:solidFill>
                          <a:latin typeface="Century Gothic" panose="020B0502020202020204" pitchFamily="34" charset="0"/>
                        </a:rPr>
                        <a:t>about</a:t>
                      </a:r>
                      <a:r>
                        <a:rPr lang="nl-NL" sz="2400" b="1" i="1" dirty="0">
                          <a:solidFill>
                            <a:srgbClr val="005B7F"/>
                          </a:solidFill>
                          <a:latin typeface="Century Gothic" panose="020B0502020202020204" pitchFamily="34" charset="0"/>
                        </a:rPr>
                        <a: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Niet van toepassing</a:t>
                      </a:r>
                    </a:p>
                    <a:p>
                      <a:r>
                        <a:rPr lang="nl-BE" sz="1400" b="0" i="1" dirty="0">
                          <a:solidFill>
                            <a:srgbClr val="4D4D4D"/>
                          </a:solidFill>
                          <a:latin typeface="Century Gothic" panose="020B0502020202020204" pitchFamily="34" charset="0"/>
                        </a:rPr>
                        <a:t>(</a:t>
                      </a:r>
                      <a:r>
                        <a:rPr lang="nl-BE" sz="1400" b="0" i="1" dirty="0" err="1">
                          <a:solidFill>
                            <a:srgbClr val="4D4D4D"/>
                          </a:solidFill>
                          <a:latin typeface="Century Gothic" panose="020B0502020202020204" pitchFamily="34" charset="0"/>
                        </a:rPr>
                        <a:t>schrapbaar</a:t>
                      </a:r>
                      <a:r>
                        <a:rPr lang="nl-BE" sz="1400" b="0" i="1" dirty="0">
                          <a:solidFill>
                            <a:srgbClr val="4D4D4D"/>
                          </a:solidFill>
                          <a:latin typeface="Century Gothic" panose="020B0502020202020204" pitchFamily="34" charset="0"/>
                        </a:rPr>
                        <a:t>)</a:t>
                      </a:r>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Waarschijnlijk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Zeker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915690712"/>
                  </a:ext>
                </a:extLst>
              </a:tr>
              <a:tr h="1250929">
                <a:tc>
                  <a:txBody>
                    <a:bodyPr/>
                    <a:lstStyle/>
                    <a:p>
                      <a:r>
                        <a:rPr lang="nl-NL" sz="1400" b="1" dirty="0">
                          <a:solidFill>
                            <a:srgbClr val="65A0B2"/>
                          </a:solidFill>
                          <a:latin typeface="Century Gothic" panose="020B0502020202020204" pitchFamily="34" charset="0"/>
                        </a:rPr>
                        <a:t>Duiding</a:t>
                      </a:r>
                      <a:r>
                        <a:rPr lang="nl-NL" sz="1400" b="0" dirty="0">
                          <a:solidFill>
                            <a:srgbClr val="65A0B2"/>
                          </a:solidFill>
                          <a:latin typeface="Century Gothic" panose="020B0502020202020204" pitchFamily="34" charset="0"/>
                        </a:rPr>
                        <a:t>: Deze dimensie houdt in dat we op een aandachtige manier bekommerd zijn voor wat er zich afspeelt, voor de noden die zich voordoen, voor de vraag die zich stelt, de problematiek die op tafel ligt. Het betekent dat we ons daardoor laten raken en aanspreken.</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NL"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NL"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NL"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91321068"/>
                  </a:ext>
                </a:extLst>
              </a:tr>
              <a:tr h="2739938">
                <a:tc>
                  <a:txBody>
                    <a:bodyPr/>
                    <a:lstStyle/>
                    <a:p>
                      <a:r>
                        <a:rPr lang="nl-NL" sz="1400" b="1" dirty="0">
                          <a:solidFill>
                            <a:srgbClr val="4D4D4D"/>
                          </a:solidFill>
                          <a:latin typeface="Century Gothic" panose="020B0502020202020204" pitchFamily="34" charset="0"/>
                        </a:rPr>
                        <a:t>Ethische richtvragen</a:t>
                      </a:r>
                      <a:r>
                        <a:rPr lang="nl-NL" sz="1400" b="0" dirty="0">
                          <a:solidFill>
                            <a:srgbClr val="4D4D4D"/>
                          </a:solidFill>
                          <a:latin typeface="Century Gothic" panose="020B0502020202020204" pitchFamily="34" charset="0"/>
                        </a:rPr>
                        <a:t>:</a:t>
                      </a:r>
                    </a:p>
                    <a:p>
                      <a:endParaRPr lang="nl-NL" sz="1400" b="0" dirty="0">
                        <a:solidFill>
                          <a:srgbClr val="4D4D4D"/>
                        </a:solidFill>
                        <a:latin typeface="Century Gothic" panose="020B0502020202020204" pitchFamily="34" charset="0"/>
                      </a:endParaRPr>
                    </a:p>
                    <a:p>
                      <a:pPr marL="285750" indent="-285750">
                        <a:buFont typeface="Arial" panose="020B0604020202020204" pitchFamily="34" charset="0"/>
                        <a:buChar char="•"/>
                      </a:pPr>
                      <a:r>
                        <a:rPr lang="nl-NL" sz="1400" b="0" dirty="0">
                          <a:solidFill>
                            <a:srgbClr val="4D4D4D"/>
                          </a:solidFill>
                          <a:latin typeface="Century Gothic" panose="020B0502020202020204" pitchFamily="34" charset="0"/>
                        </a:rPr>
                        <a:t>Wat zijn de noden? Wat speelt er hier precies? Wat staat er op het spel?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907043295"/>
                  </a:ext>
                </a:extLst>
              </a:tr>
            </a:tbl>
          </a:graphicData>
        </a:graphic>
      </p:graphicFrame>
    </p:spTree>
    <p:extLst>
      <p:ext uri="{BB962C8B-B14F-4D97-AF65-F5344CB8AC3E}">
        <p14:creationId xmlns:p14="http://schemas.microsoft.com/office/powerpoint/2010/main" val="1967546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4A09E334-1E8E-6E02-78BA-1887674EFDE4}"/>
              </a:ext>
            </a:extLst>
          </p:cNvPr>
          <p:cNvSpPr>
            <a:spLocks noGrp="1"/>
          </p:cNvSpPr>
          <p:nvPr>
            <p:ph type="title"/>
          </p:nvPr>
        </p:nvSpPr>
        <p:spPr>
          <a:xfrm>
            <a:off x="838200" y="365126"/>
            <a:ext cx="10276840" cy="365126"/>
          </a:xfrm>
        </p:spPr>
        <p:txBody>
          <a:bodyPr>
            <a:normAutofit/>
          </a:bodyPr>
          <a:lstStyle/>
          <a:p>
            <a:r>
              <a:rPr lang="nl-NL" sz="1600" dirty="0">
                <a:solidFill>
                  <a:srgbClr val="E28686"/>
                </a:solidFill>
              </a:rPr>
              <a:t>Oriënterend vragenkader: De vijf dimensies van de zorgethiek</a:t>
            </a:r>
            <a:endParaRPr lang="nl-BE" sz="1600" dirty="0"/>
          </a:p>
        </p:txBody>
      </p:sp>
      <p:sp>
        <p:nvSpPr>
          <p:cNvPr id="5" name="Tijdelijke aanduiding voor dianummer 4">
            <a:extLst>
              <a:ext uri="{FF2B5EF4-FFF2-40B4-BE49-F238E27FC236}">
                <a16:creationId xmlns:a16="http://schemas.microsoft.com/office/drawing/2014/main" id="{2D60B7EB-6FAB-2E47-844F-1F25DACBC872}"/>
              </a:ext>
            </a:extLst>
          </p:cNvPr>
          <p:cNvSpPr>
            <a:spLocks noGrp="1"/>
          </p:cNvSpPr>
          <p:nvPr>
            <p:ph type="sldNum" sz="quarter" idx="10"/>
          </p:nvPr>
        </p:nvSpPr>
        <p:spPr/>
        <p:txBody>
          <a:bodyPr/>
          <a:lstStyle/>
          <a:p>
            <a:fld id="{1D5CFAAA-B96F-5D4A-AD11-CD1A2354611D}" type="slidenum">
              <a:rPr lang="nl-BE" smtClean="0"/>
              <a:t>23</a:t>
            </a:fld>
            <a:endParaRPr lang="nl-BE"/>
          </a:p>
        </p:txBody>
      </p:sp>
      <p:graphicFrame>
        <p:nvGraphicFramePr>
          <p:cNvPr id="21" name="Tabel 21">
            <a:extLst>
              <a:ext uri="{FF2B5EF4-FFF2-40B4-BE49-F238E27FC236}">
                <a16:creationId xmlns:a16="http://schemas.microsoft.com/office/drawing/2014/main" id="{5D0F9E22-C280-7967-F48B-31C2685CA450}"/>
              </a:ext>
            </a:extLst>
          </p:cNvPr>
          <p:cNvGraphicFramePr>
            <a:graphicFrameLocks noGrp="1"/>
          </p:cNvGraphicFramePr>
          <p:nvPr>
            <p:extLst>
              <p:ext uri="{D42A27DB-BD31-4B8C-83A1-F6EECF244321}">
                <p14:modId xmlns:p14="http://schemas.microsoft.com/office/powerpoint/2010/main" val="3193312732"/>
              </p:ext>
            </p:extLst>
          </p:nvPr>
        </p:nvGraphicFramePr>
        <p:xfrm>
          <a:off x="838200" y="1055804"/>
          <a:ext cx="10276837" cy="5297862"/>
        </p:xfrm>
        <a:graphic>
          <a:graphicData uri="http://schemas.openxmlformats.org/drawingml/2006/table">
            <a:tbl>
              <a:tblPr firstRow="1" bandRow="1">
                <a:tableStyleId>{5C22544A-7EE6-4342-B048-85BDC9FD1C3A}</a:tableStyleId>
              </a:tblPr>
              <a:tblGrid>
                <a:gridCol w="5600307">
                  <a:extLst>
                    <a:ext uri="{9D8B030D-6E8A-4147-A177-3AD203B41FA5}">
                      <a16:colId xmlns:a16="http://schemas.microsoft.com/office/drawing/2014/main" val="1820684881"/>
                    </a:ext>
                  </a:extLst>
                </a:gridCol>
                <a:gridCol w="1593130">
                  <a:extLst>
                    <a:ext uri="{9D8B030D-6E8A-4147-A177-3AD203B41FA5}">
                      <a16:colId xmlns:a16="http://schemas.microsoft.com/office/drawing/2014/main" val="991955303"/>
                    </a:ext>
                  </a:extLst>
                </a:gridCol>
                <a:gridCol w="1668544">
                  <a:extLst>
                    <a:ext uri="{9D8B030D-6E8A-4147-A177-3AD203B41FA5}">
                      <a16:colId xmlns:a16="http://schemas.microsoft.com/office/drawing/2014/main" val="75514554"/>
                    </a:ext>
                  </a:extLst>
                </a:gridCol>
                <a:gridCol w="1414856">
                  <a:extLst>
                    <a:ext uri="{9D8B030D-6E8A-4147-A177-3AD203B41FA5}">
                      <a16:colId xmlns:a16="http://schemas.microsoft.com/office/drawing/2014/main" val="3941077493"/>
                    </a:ext>
                  </a:extLst>
                </a:gridCol>
              </a:tblGrid>
              <a:tr h="989349">
                <a:tc>
                  <a:txBody>
                    <a:bodyPr/>
                    <a:lstStyle/>
                    <a:p>
                      <a:r>
                        <a:rPr lang="nl-BE" sz="2400" b="1" dirty="0">
                          <a:solidFill>
                            <a:srgbClr val="005B7F"/>
                          </a:solidFill>
                          <a:latin typeface="Century Gothic" panose="020B0502020202020204" pitchFamily="34" charset="0"/>
                        </a:rPr>
                        <a:t>Dimensie 1: </a:t>
                      </a:r>
                      <a:r>
                        <a:rPr lang="nl-NL" sz="2400" b="1" dirty="0">
                          <a:solidFill>
                            <a:srgbClr val="005B7F"/>
                          </a:solidFill>
                          <a:latin typeface="Century Gothic" panose="020B0502020202020204" pitchFamily="34" charset="0"/>
                        </a:rPr>
                        <a:t>Aandachtig zijn </a:t>
                      </a:r>
                    </a:p>
                    <a:p>
                      <a:r>
                        <a:rPr lang="nl-NL" sz="2400" b="1" i="1" dirty="0">
                          <a:solidFill>
                            <a:srgbClr val="005B7F"/>
                          </a:solidFill>
                          <a:latin typeface="Century Gothic" panose="020B0502020202020204" pitchFamily="34" charset="0"/>
                        </a:rPr>
                        <a:t>(</a:t>
                      </a:r>
                      <a:r>
                        <a:rPr lang="nl-NL" sz="2400" b="1" i="1" dirty="0" err="1">
                          <a:solidFill>
                            <a:srgbClr val="005B7F"/>
                          </a:solidFill>
                          <a:latin typeface="Century Gothic" panose="020B0502020202020204" pitchFamily="34" charset="0"/>
                        </a:rPr>
                        <a:t>caring</a:t>
                      </a:r>
                      <a:r>
                        <a:rPr lang="nl-NL" sz="2400" b="1" i="1" dirty="0">
                          <a:solidFill>
                            <a:srgbClr val="005B7F"/>
                          </a:solidFill>
                          <a:latin typeface="Century Gothic" panose="020B0502020202020204" pitchFamily="34" charset="0"/>
                        </a:rPr>
                        <a:t> </a:t>
                      </a:r>
                      <a:r>
                        <a:rPr lang="nl-NL" sz="2400" b="1" i="1" dirty="0" err="1">
                          <a:solidFill>
                            <a:srgbClr val="005B7F"/>
                          </a:solidFill>
                          <a:latin typeface="Century Gothic" panose="020B0502020202020204" pitchFamily="34" charset="0"/>
                        </a:rPr>
                        <a:t>about</a:t>
                      </a:r>
                      <a:r>
                        <a:rPr lang="nl-NL" sz="2400" b="1" i="1" dirty="0">
                          <a:solidFill>
                            <a:srgbClr val="005B7F"/>
                          </a:solidFill>
                          <a:latin typeface="Century Gothic" panose="020B0502020202020204" pitchFamily="34" charset="0"/>
                        </a:rPr>
                        <a: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Niet van toepassing</a:t>
                      </a:r>
                    </a:p>
                    <a:p>
                      <a:r>
                        <a:rPr lang="nl-BE" sz="1400" b="0" i="1" dirty="0">
                          <a:solidFill>
                            <a:srgbClr val="4D4D4D"/>
                          </a:solidFill>
                          <a:latin typeface="Century Gothic" panose="020B0502020202020204" pitchFamily="34" charset="0"/>
                        </a:rPr>
                        <a:t>(</a:t>
                      </a:r>
                      <a:r>
                        <a:rPr lang="nl-BE" sz="1400" b="0" i="1" dirty="0" err="1">
                          <a:solidFill>
                            <a:srgbClr val="4D4D4D"/>
                          </a:solidFill>
                          <a:latin typeface="Century Gothic" panose="020B0502020202020204" pitchFamily="34" charset="0"/>
                        </a:rPr>
                        <a:t>schrapbaar</a:t>
                      </a:r>
                      <a:r>
                        <a:rPr lang="nl-BE" sz="1400" b="0" i="1" dirty="0">
                          <a:solidFill>
                            <a:srgbClr val="4D4D4D"/>
                          </a:solidFill>
                          <a:latin typeface="Century Gothic" panose="020B0502020202020204" pitchFamily="34" charset="0"/>
                        </a:rPr>
                        <a:t>)</a:t>
                      </a:r>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Waarschijnlijk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Zeker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915690712"/>
                  </a:ext>
                </a:extLst>
              </a:tr>
              <a:tr h="4308513">
                <a:tc>
                  <a:txBody>
                    <a:bodyPr/>
                    <a:lstStyle/>
                    <a:p>
                      <a:pPr algn="l">
                        <a:lnSpc>
                          <a:spcPct val="100000"/>
                        </a:lnSpc>
                        <a:spcBef>
                          <a:spcPts val="600"/>
                        </a:spcBef>
                        <a:tabLst>
                          <a:tab pos="90170" algn="l"/>
                        </a:tabLst>
                      </a:pPr>
                      <a:r>
                        <a:rPr lang="nl-BE" sz="1200" b="1"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rPr>
                        <a:t>Illustratieve voorbeeldvragen:</a:t>
                      </a:r>
                      <a:endParaRPr lang="nl-BE" sz="12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l">
                        <a:lnSpc>
                          <a:spcPct val="100000"/>
                        </a:lnSpc>
                        <a:spcBef>
                          <a:spcPts val="600"/>
                        </a:spcBef>
                        <a:spcAft>
                          <a:spcPts val="0"/>
                        </a:spcAft>
                        <a:buFont typeface="Symbol" panose="05050102010706020507" pitchFamily="18" charset="2"/>
                        <a:buChar char=""/>
                      </a:pPr>
                      <a:r>
                        <a:rPr lang="nl-BE" sz="11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Waar situeert het probleem zich precies? </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Kunnen we dat helder in kaart brengen/beschrijven?</a:t>
                      </a:r>
                    </a:p>
                    <a:p>
                      <a:pPr marL="342900" lvl="0" indent="-342900" algn="l">
                        <a:lnSpc>
                          <a:spcPct val="100000"/>
                        </a:lnSpc>
                        <a:spcBef>
                          <a:spcPts val="600"/>
                        </a:spcBef>
                        <a:spcAft>
                          <a:spcPts val="0"/>
                        </a:spcAft>
                        <a:buFont typeface="Symbol" panose="05050102010706020507" pitchFamily="18" charset="2"/>
                        <a:buChar char=""/>
                      </a:pPr>
                      <a:r>
                        <a:rPr lang="nl-BE" sz="11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Hebben we een duidelijk zicht op alle noden van alle belanghebbenden?</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Niet alleen op de zichtbare, ook op de eerder wat verborgen, stille of teruggetrokken noden?</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Niet alleen op de noden van de huidige zorgvragers, medewerkers, anderen, maar ook naar de toekomst toe?</a:t>
                      </a:r>
                    </a:p>
                    <a:p>
                      <a:pPr marL="342900" lvl="0" indent="-342900" algn="l">
                        <a:lnSpc>
                          <a:spcPct val="100000"/>
                        </a:lnSpc>
                        <a:spcBef>
                          <a:spcPts val="600"/>
                        </a:spcBef>
                        <a:spcAft>
                          <a:spcPts val="0"/>
                        </a:spcAft>
                        <a:buFont typeface="Symbol" panose="05050102010706020507" pitchFamily="18" charset="2"/>
                        <a:buChar char=""/>
                      </a:pPr>
                      <a:r>
                        <a:rPr lang="nl-BE" sz="11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Hoe proberen we de noden te detecteren?</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Welke concrete bevragings- of onderzoeksmethodes/presentatiewijzen hanteren we daarvoor? </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Waarom deze? </a:t>
                      </a:r>
                    </a:p>
                    <a:p>
                      <a:pPr marL="342900" lvl="0" indent="-342900" algn="l">
                        <a:lnSpc>
                          <a:spcPct val="107000"/>
                        </a:lnSpc>
                        <a:spcBef>
                          <a:spcPts val="600"/>
                        </a:spcBef>
                        <a:spcAft>
                          <a:spcPts val="0"/>
                        </a:spcAft>
                        <a:buFont typeface="Symbol" panose="05050102010706020507" pitchFamily="18" charset="2"/>
                        <a:buChar char=""/>
                      </a:pPr>
                      <a:r>
                        <a:rPr lang="nl-BE" sz="11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Zijn er probleemvelden of noden die we onvoldoende aandacht geven/hebben gegeven? (bv. zijn we voldoende toekomstgericht in onze overwegingen?)</a:t>
                      </a:r>
                    </a:p>
                    <a:p>
                      <a:pPr marL="742950" lvl="1" indent="-285750" algn="l">
                        <a:lnSpc>
                          <a:spcPct val="107000"/>
                        </a:lnSpc>
                        <a:spcBef>
                          <a:spcPts val="0"/>
                        </a:spcBef>
                        <a:spcAft>
                          <a:spcPts val="0"/>
                        </a:spcAft>
                        <a:buFont typeface="Courier New" panose="02070309020205020404" pitchFamily="49" charset="0"/>
                        <a:buChar char="o"/>
                      </a:pPr>
                      <a:r>
                        <a:rPr lang="nl-BE" sz="11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Als dat nog niet voldoende gebeurde, waarom is dat zo? </a:t>
                      </a:r>
                    </a:p>
                    <a:p>
                      <a:pPr marL="742950" lvl="1" indent="-285750" algn="l">
                        <a:lnSpc>
                          <a:spcPct val="107000"/>
                        </a:lnSpc>
                        <a:spcBef>
                          <a:spcPts val="0"/>
                        </a:spcBef>
                        <a:spcAft>
                          <a:spcPts val="0"/>
                        </a:spcAft>
                        <a:buFont typeface="Courier New" panose="02070309020205020404" pitchFamily="49" charset="0"/>
                        <a:buChar char="o"/>
                      </a:pPr>
                      <a:r>
                        <a:rPr lang="nl-BE" sz="11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Kunnen we dat corrigeren? Hoe kunnen we dat doen?</a:t>
                      </a:r>
                    </a:p>
                    <a:p>
                      <a:pPr marL="285750" lvl="0" indent="-285750" algn="l">
                        <a:lnSpc>
                          <a:spcPct val="107000"/>
                        </a:lnSpc>
                        <a:spcBef>
                          <a:spcPts val="600"/>
                        </a:spcBef>
                        <a:spcAft>
                          <a:spcPts val="0"/>
                        </a:spcAft>
                        <a:buFont typeface="Arial" panose="020B0604020202020204" pitchFamily="34" charset="0"/>
                        <a:buChar char="•"/>
                      </a:pPr>
                      <a:r>
                        <a:rPr lang="nl-BE" sz="11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Andere: …</a:t>
                      </a:r>
                    </a:p>
                    <a:p>
                      <a:pPr marL="742950" lvl="1" indent="-285750" algn="l">
                        <a:lnSpc>
                          <a:spcPct val="100000"/>
                        </a:lnSpc>
                        <a:spcBef>
                          <a:spcPts val="0"/>
                        </a:spcBef>
                        <a:spcAft>
                          <a:spcPts val="0"/>
                        </a:spcAft>
                        <a:buFont typeface="Courier New" panose="02070309020205020404" pitchFamily="49" charset="0"/>
                        <a:buChar char="o"/>
                      </a:pPr>
                      <a:endParaRPr lang="nl-BE" sz="11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907043295"/>
                  </a:ext>
                </a:extLst>
              </a:tr>
            </a:tbl>
          </a:graphicData>
        </a:graphic>
      </p:graphicFrame>
    </p:spTree>
    <p:extLst>
      <p:ext uri="{BB962C8B-B14F-4D97-AF65-F5344CB8AC3E}">
        <p14:creationId xmlns:p14="http://schemas.microsoft.com/office/powerpoint/2010/main" val="2504783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inhoud 10" descr="Afbeelding met buitenshuis, water, grond, zand&#10;&#10;Automatisch gegenereerde beschrijving">
            <a:extLst>
              <a:ext uri="{FF2B5EF4-FFF2-40B4-BE49-F238E27FC236}">
                <a16:creationId xmlns:a16="http://schemas.microsoft.com/office/drawing/2014/main" id="{0E0CE31E-E382-E3CE-B66E-1923662F3EA2}"/>
              </a:ext>
            </a:extLst>
          </p:cNvPr>
          <p:cNvPicPr>
            <a:picLocks noGrp="1" noChangeAspect="1"/>
          </p:cNvPicPr>
          <p:nvPr>
            <p:ph sz="half" idx="2"/>
          </p:nvPr>
        </p:nvPicPr>
        <p:blipFill>
          <a:blip r:embed="rId2"/>
          <a:stretch>
            <a:fillRect/>
          </a:stretch>
        </p:blipFill>
        <p:spPr>
          <a:xfrm>
            <a:off x="0" y="-1"/>
            <a:ext cx="10265474" cy="6842579"/>
          </a:xfrm>
        </p:spPr>
      </p:pic>
      <p:sp>
        <p:nvSpPr>
          <p:cNvPr id="12" name="Rechthoek 11">
            <a:extLst>
              <a:ext uri="{FF2B5EF4-FFF2-40B4-BE49-F238E27FC236}">
                <a16:creationId xmlns:a16="http://schemas.microsoft.com/office/drawing/2014/main" id="{5EEFED8B-FF27-7D3E-7754-7275AEFC7DA1}"/>
              </a:ext>
            </a:extLst>
          </p:cNvPr>
          <p:cNvSpPr/>
          <p:nvPr/>
        </p:nvSpPr>
        <p:spPr>
          <a:xfrm>
            <a:off x="6287951" y="1404594"/>
            <a:ext cx="5574211" cy="4553145"/>
          </a:xfrm>
          <a:prstGeom prst="rect">
            <a:avLst/>
          </a:prstGeom>
          <a:solidFill>
            <a:srgbClr val="83AD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jdelijke aanduiding voor dianummer 1">
            <a:extLst>
              <a:ext uri="{FF2B5EF4-FFF2-40B4-BE49-F238E27FC236}">
                <a16:creationId xmlns:a16="http://schemas.microsoft.com/office/drawing/2014/main" id="{91F15E92-B135-6B12-CEEE-726D12DC40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5CFAAA-B96F-5D4A-AD11-CD1A2354611D}" type="slidenum">
              <a:rPr kumimoji="0" lang="nl-BE" sz="1200" b="0" i="0" u="none" strike="noStrike" kern="1200" cap="none" spc="0" normalizeH="0" baseline="0" noProof="0" smtClean="0">
                <a:ln>
                  <a:noFill/>
                </a:ln>
                <a:solidFill>
                  <a:srgbClr val="005B7F"/>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BE" sz="1200" b="0" i="0" u="none" strike="noStrike" kern="1200" cap="none" spc="0" normalizeH="0" baseline="0" noProof="0">
              <a:ln>
                <a:noFill/>
              </a:ln>
              <a:solidFill>
                <a:srgbClr val="005B7F"/>
              </a:solidFill>
              <a:effectLst/>
              <a:uLnTx/>
              <a:uFillTx/>
              <a:latin typeface="Century Gothic" panose="020B0502020202020204" pitchFamily="34" charset="0"/>
              <a:ea typeface="+mn-ea"/>
              <a:cs typeface="+mn-cs"/>
            </a:endParaRPr>
          </a:p>
        </p:txBody>
      </p:sp>
      <p:sp>
        <p:nvSpPr>
          <p:cNvPr id="3" name="Titel 2">
            <a:extLst>
              <a:ext uri="{FF2B5EF4-FFF2-40B4-BE49-F238E27FC236}">
                <a16:creationId xmlns:a16="http://schemas.microsoft.com/office/drawing/2014/main" id="{F22124AD-DE1C-BB84-5675-C68854072CEE}"/>
              </a:ext>
            </a:extLst>
          </p:cNvPr>
          <p:cNvSpPr>
            <a:spLocks noGrp="1"/>
          </p:cNvSpPr>
          <p:nvPr>
            <p:ph type="title"/>
          </p:nvPr>
        </p:nvSpPr>
        <p:spPr>
          <a:xfrm>
            <a:off x="6591300" y="2264535"/>
            <a:ext cx="5000065" cy="2379183"/>
          </a:xfrm>
        </p:spPr>
        <p:txBody>
          <a:bodyPr>
            <a:normAutofit fontScale="90000"/>
          </a:bodyPr>
          <a:lstStyle/>
          <a:p>
            <a:r>
              <a:rPr lang="nl-NL" sz="3600" b="1" dirty="0">
                <a:solidFill>
                  <a:srgbClr val="005B7F"/>
                </a:solidFill>
                <a:latin typeface="Century Gothic" panose="020B0502020202020204" pitchFamily="34" charset="0"/>
              </a:rPr>
              <a:t>Dimensie 2: Verantwoordelijkheid opnemen </a:t>
            </a:r>
            <a:br>
              <a:rPr lang="nl-NL" sz="3600" b="1" dirty="0">
                <a:solidFill>
                  <a:srgbClr val="005B7F"/>
                </a:solidFill>
                <a:latin typeface="Century Gothic" panose="020B0502020202020204" pitchFamily="34" charset="0"/>
              </a:rPr>
            </a:br>
            <a:r>
              <a:rPr lang="nl-NL" sz="3600" b="1" i="1" dirty="0">
                <a:solidFill>
                  <a:srgbClr val="005B7F"/>
                </a:solidFill>
                <a:latin typeface="Century Gothic" panose="020B0502020202020204" pitchFamily="34" charset="0"/>
              </a:rPr>
              <a:t>(</a:t>
            </a:r>
            <a:r>
              <a:rPr lang="nl-NL" sz="3600" b="1" i="1" dirty="0" err="1">
                <a:solidFill>
                  <a:srgbClr val="005B7F"/>
                </a:solidFill>
                <a:latin typeface="Century Gothic" panose="020B0502020202020204" pitchFamily="34" charset="0"/>
              </a:rPr>
              <a:t>taking</a:t>
            </a:r>
            <a:r>
              <a:rPr lang="nl-NL" sz="3600" b="1" i="1" dirty="0">
                <a:solidFill>
                  <a:srgbClr val="005B7F"/>
                </a:solidFill>
                <a:latin typeface="Century Gothic" panose="020B0502020202020204" pitchFamily="34" charset="0"/>
              </a:rPr>
              <a:t> care of)</a:t>
            </a:r>
            <a:br>
              <a:rPr lang="nl-NL" sz="3600" b="1" dirty="0">
                <a:solidFill>
                  <a:srgbClr val="005B7F"/>
                </a:solidFill>
                <a:latin typeface="Century Gothic" panose="020B0502020202020204" pitchFamily="34" charset="0"/>
              </a:rPr>
            </a:br>
            <a:endParaRPr lang="nl-NL" sz="3600" b="1" i="1" dirty="0">
              <a:solidFill>
                <a:srgbClr val="005B7F"/>
              </a:solidFill>
              <a:latin typeface="Century Gothic" panose="020B0502020202020204" pitchFamily="34" charset="0"/>
            </a:endParaRPr>
          </a:p>
        </p:txBody>
      </p:sp>
    </p:spTree>
    <p:extLst>
      <p:ext uri="{BB962C8B-B14F-4D97-AF65-F5344CB8AC3E}">
        <p14:creationId xmlns:p14="http://schemas.microsoft.com/office/powerpoint/2010/main" val="3354907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4A09E334-1E8E-6E02-78BA-1887674EFDE4}"/>
              </a:ext>
            </a:extLst>
          </p:cNvPr>
          <p:cNvSpPr>
            <a:spLocks noGrp="1"/>
          </p:cNvSpPr>
          <p:nvPr>
            <p:ph type="title"/>
          </p:nvPr>
        </p:nvSpPr>
        <p:spPr>
          <a:xfrm>
            <a:off x="838200" y="365126"/>
            <a:ext cx="10276840" cy="365126"/>
          </a:xfrm>
        </p:spPr>
        <p:txBody>
          <a:bodyPr>
            <a:normAutofit/>
          </a:bodyPr>
          <a:lstStyle/>
          <a:p>
            <a:r>
              <a:rPr lang="nl-NL" sz="1600" dirty="0">
                <a:solidFill>
                  <a:srgbClr val="E28686"/>
                </a:solidFill>
              </a:rPr>
              <a:t>Oriënterend vragenkader: De vijf dimensies van de zorgethiek</a:t>
            </a:r>
            <a:endParaRPr lang="nl-BE" sz="1600" dirty="0"/>
          </a:p>
        </p:txBody>
      </p:sp>
      <p:sp>
        <p:nvSpPr>
          <p:cNvPr id="5" name="Tijdelijke aanduiding voor dianummer 4">
            <a:extLst>
              <a:ext uri="{FF2B5EF4-FFF2-40B4-BE49-F238E27FC236}">
                <a16:creationId xmlns:a16="http://schemas.microsoft.com/office/drawing/2014/main" id="{2D60B7EB-6FAB-2E47-844F-1F25DACBC872}"/>
              </a:ext>
            </a:extLst>
          </p:cNvPr>
          <p:cNvSpPr>
            <a:spLocks noGrp="1"/>
          </p:cNvSpPr>
          <p:nvPr>
            <p:ph type="sldNum" sz="quarter" idx="10"/>
          </p:nvPr>
        </p:nvSpPr>
        <p:spPr/>
        <p:txBody>
          <a:bodyPr/>
          <a:lstStyle/>
          <a:p>
            <a:fld id="{1D5CFAAA-B96F-5D4A-AD11-CD1A2354611D}" type="slidenum">
              <a:rPr lang="nl-BE" smtClean="0"/>
              <a:t>25</a:t>
            </a:fld>
            <a:endParaRPr lang="nl-BE"/>
          </a:p>
        </p:txBody>
      </p:sp>
      <p:graphicFrame>
        <p:nvGraphicFramePr>
          <p:cNvPr id="21" name="Tabel 21">
            <a:extLst>
              <a:ext uri="{FF2B5EF4-FFF2-40B4-BE49-F238E27FC236}">
                <a16:creationId xmlns:a16="http://schemas.microsoft.com/office/drawing/2014/main" id="{5D0F9E22-C280-7967-F48B-31C2685CA450}"/>
              </a:ext>
            </a:extLst>
          </p:cNvPr>
          <p:cNvGraphicFramePr>
            <a:graphicFrameLocks noGrp="1"/>
          </p:cNvGraphicFramePr>
          <p:nvPr>
            <p:extLst>
              <p:ext uri="{D42A27DB-BD31-4B8C-83A1-F6EECF244321}">
                <p14:modId xmlns:p14="http://schemas.microsoft.com/office/powerpoint/2010/main" val="2383958028"/>
              </p:ext>
            </p:extLst>
          </p:nvPr>
        </p:nvGraphicFramePr>
        <p:xfrm>
          <a:off x="838200" y="1055804"/>
          <a:ext cx="10276837" cy="5424503"/>
        </p:xfrm>
        <a:graphic>
          <a:graphicData uri="http://schemas.openxmlformats.org/drawingml/2006/table">
            <a:tbl>
              <a:tblPr firstRow="1" bandRow="1">
                <a:tableStyleId>{5C22544A-7EE6-4342-B048-85BDC9FD1C3A}</a:tableStyleId>
              </a:tblPr>
              <a:tblGrid>
                <a:gridCol w="5449478">
                  <a:extLst>
                    <a:ext uri="{9D8B030D-6E8A-4147-A177-3AD203B41FA5}">
                      <a16:colId xmlns:a16="http://schemas.microsoft.com/office/drawing/2014/main" val="1820684881"/>
                    </a:ext>
                  </a:extLst>
                </a:gridCol>
                <a:gridCol w="1677971">
                  <a:extLst>
                    <a:ext uri="{9D8B030D-6E8A-4147-A177-3AD203B41FA5}">
                      <a16:colId xmlns:a16="http://schemas.microsoft.com/office/drawing/2014/main" val="991955303"/>
                    </a:ext>
                  </a:extLst>
                </a:gridCol>
                <a:gridCol w="1715679">
                  <a:extLst>
                    <a:ext uri="{9D8B030D-6E8A-4147-A177-3AD203B41FA5}">
                      <a16:colId xmlns:a16="http://schemas.microsoft.com/office/drawing/2014/main" val="75514554"/>
                    </a:ext>
                  </a:extLst>
                </a:gridCol>
                <a:gridCol w="1433709">
                  <a:extLst>
                    <a:ext uri="{9D8B030D-6E8A-4147-A177-3AD203B41FA5}">
                      <a16:colId xmlns:a16="http://schemas.microsoft.com/office/drawing/2014/main" val="3941077493"/>
                    </a:ext>
                  </a:extLst>
                </a:gridCol>
              </a:tblGrid>
              <a:tr h="1099605">
                <a:tc>
                  <a:txBody>
                    <a:bodyPr/>
                    <a:lstStyle/>
                    <a:p>
                      <a:r>
                        <a:rPr lang="nl-NL" sz="2400" b="1" dirty="0">
                          <a:solidFill>
                            <a:srgbClr val="005B7F"/>
                          </a:solidFill>
                          <a:latin typeface="Century Gothic" panose="020B0502020202020204" pitchFamily="34" charset="0"/>
                        </a:rPr>
                        <a:t>Dimensie 2: Verantwoordelijkheid opnemen</a:t>
                      </a:r>
                      <a:r>
                        <a:rPr lang="nl-NL" sz="2400" b="1" i="1" dirty="0">
                          <a:solidFill>
                            <a:srgbClr val="005B7F"/>
                          </a:solidFill>
                          <a:latin typeface="Century Gothic" panose="020B0502020202020204" pitchFamily="34" charset="0"/>
                        </a:rPr>
                        <a:t> (</a:t>
                      </a:r>
                      <a:r>
                        <a:rPr lang="nl-NL" sz="2400" b="1" i="1" dirty="0" err="1">
                          <a:solidFill>
                            <a:srgbClr val="005B7F"/>
                          </a:solidFill>
                          <a:latin typeface="Century Gothic" panose="020B0502020202020204" pitchFamily="34" charset="0"/>
                        </a:rPr>
                        <a:t>taking</a:t>
                      </a:r>
                      <a:r>
                        <a:rPr lang="nl-NL" sz="2400" b="1" i="1" dirty="0">
                          <a:solidFill>
                            <a:srgbClr val="005B7F"/>
                          </a:solidFill>
                          <a:latin typeface="Century Gothic" panose="020B0502020202020204" pitchFamily="34" charset="0"/>
                        </a:rPr>
                        <a:t> care of)</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Niet van toepassing</a:t>
                      </a:r>
                    </a:p>
                    <a:p>
                      <a:r>
                        <a:rPr lang="nl-BE" sz="1400" b="0" i="1" dirty="0">
                          <a:solidFill>
                            <a:srgbClr val="4D4D4D"/>
                          </a:solidFill>
                          <a:latin typeface="Century Gothic" panose="020B0502020202020204" pitchFamily="34" charset="0"/>
                        </a:rPr>
                        <a:t>(</a:t>
                      </a:r>
                      <a:r>
                        <a:rPr lang="nl-BE" sz="1400" b="0" i="1" dirty="0" err="1">
                          <a:solidFill>
                            <a:srgbClr val="4D4D4D"/>
                          </a:solidFill>
                          <a:latin typeface="Century Gothic" panose="020B0502020202020204" pitchFamily="34" charset="0"/>
                        </a:rPr>
                        <a:t>schrapbaar</a:t>
                      </a:r>
                      <a:r>
                        <a:rPr lang="nl-BE" sz="1400" b="0" i="1" dirty="0">
                          <a:solidFill>
                            <a:srgbClr val="4D4D4D"/>
                          </a:solidFill>
                          <a:latin typeface="Century Gothic" panose="020B0502020202020204" pitchFamily="34" charset="0"/>
                        </a:rPr>
                        <a:t>)</a:t>
                      </a:r>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Waarschijnlijk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Zeker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915690712"/>
                  </a:ext>
                </a:extLst>
              </a:tr>
              <a:tr h="1250929">
                <a:tc>
                  <a:txBody>
                    <a:bodyPr/>
                    <a:lstStyle/>
                    <a:p>
                      <a:r>
                        <a:rPr lang="nl-NL" sz="1400" b="1" dirty="0">
                          <a:solidFill>
                            <a:srgbClr val="65A0B2"/>
                          </a:solidFill>
                          <a:latin typeface="Century Gothic" panose="020B0502020202020204" pitchFamily="34" charset="0"/>
                        </a:rPr>
                        <a:t>Duiding</a:t>
                      </a:r>
                      <a:r>
                        <a:rPr lang="nl-NL" sz="1400" b="0" dirty="0">
                          <a:solidFill>
                            <a:srgbClr val="65A0B2"/>
                          </a:solidFill>
                          <a:latin typeface="Century Gothic" panose="020B0502020202020204" pitchFamily="34" charset="0"/>
                        </a:rPr>
                        <a:t>: Deze dimensie houdt in dat we onze verantwoordelijkheid willen opnemen om met de noden daadwerkelijk iets te gaan doen. En dat we daarin ook duidelijk kiezen wat we wél gaan/kunnen doen en wat we níet gaan/kunnen doen. Of meer nog: in welke mate wel/in welke mate niet (meer).</a:t>
                      </a:r>
                      <a:br>
                        <a:rPr lang="nl-NL" sz="1400" b="0" dirty="0">
                          <a:solidFill>
                            <a:srgbClr val="65A0B2"/>
                          </a:solidFill>
                          <a:latin typeface="Century Gothic" panose="020B0502020202020204" pitchFamily="34" charset="0"/>
                        </a:rPr>
                      </a:br>
                      <a:endParaRPr lang="nl-NL" sz="1400" b="0" dirty="0">
                        <a:solidFill>
                          <a:srgbClr val="65A0B2"/>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NL"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NL"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NL"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91321068"/>
                  </a:ext>
                </a:extLst>
              </a:tr>
              <a:tr h="2739938">
                <a:tc>
                  <a:txBody>
                    <a:bodyPr/>
                    <a:lstStyle/>
                    <a:p>
                      <a:r>
                        <a:rPr lang="nl-NL" sz="1400" b="1" dirty="0">
                          <a:solidFill>
                            <a:srgbClr val="4D4D4D"/>
                          </a:solidFill>
                          <a:latin typeface="Century Gothic" panose="020B0502020202020204" pitchFamily="34" charset="0"/>
                        </a:rPr>
                        <a:t>Ethische richtvragen</a:t>
                      </a:r>
                      <a:r>
                        <a:rPr lang="nl-NL" sz="1400" b="0" dirty="0">
                          <a:solidFill>
                            <a:srgbClr val="4D4D4D"/>
                          </a:solidFill>
                          <a:latin typeface="Century Gothic" panose="020B0502020202020204" pitchFamily="34" charset="0"/>
                        </a:rPr>
                        <a:t>:</a:t>
                      </a:r>
                    </a:p>
                    <a:p>
                      <a:endParaRPr lang="nl-NL" sz="1400" b="0" dirty="0">
                        <a:solidFill>
                          <a:srgbClr val="4D4D4D"/>
                        </a:solidFill>
                        <a:latin typeface="Century Gothic" panose="020B0502020202020204" pitchFamily="34" charset="0"/>
                      </a:endParaRPr>
                    </a:p>
                    <a:p>
                      <a:pPr marL="342900" lvl="0" indent="-342900" algn="l">
                        <a:lnSpc>
                          <a:spcPct val="107000"/>
                        </a:lnSpc>
                        <a:spcBef>
                          <a:spcPts val="600"/>
                        </a:spcBef>
                        <a:spcAft>
                          <a:spcPts val="0"/>
                        </a:spcAft>
                        <a:buFont typeface="Symbol" panose="05050102010706020507" pitchFamily="18" charset="2"/>
                        <a:buChar char=""/>
                      </a:pPr>
                      <a:r>
                        <a:rPr lang="nl-BE" sz="14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Wat kunnen we doen aan deze concrete situatie en de noden die zich voordoen? Hoe kunnen we onze verantwoordelijkheid opnemen? </a:t>
                      </a:r>
                      <a:endParaRPr lang="nl-BE" sz="1400" dirty="0">
                        <a:solidFill>
                          <a:srgbClr val="363637"/>
                        </a:solidFill>
                        <a:effectLst/>
                        <a:latin typeface="Corbel" panose="020B0503020204020204" pitchFamily="34" charset="0"/>
                        <a:ea typeface="Calibri" panose="020F0502020204030204" pitchFamily="34" charset="0"/>
                        <a:cs typeface="Times New Roman" panose="02020603050405020304" pitchFamily="18" charset="0"/>
                      </a:endParaRPr>
                    </a:p>
                    <a:p>
                      <a:pPr marL="342900" lvl="0" indent="-342900" algn="l">
                        <a:lnSpc>
                          <a:spcPct val="107000"/>
                        </a:lnSpc>
                        <a:spcBef>
                          <a:spcPts val="600"/>
                        </a:spcBef>
                        <a:spcAft>
                          <a:spcPts val="0"/>
                        </a:spcAft>
                        <a:buFont typeface="Symbol" panose="05050102010706020507" pitchFamily="18" charset="2"/>
                        <a:buChar char=""/>
                      </a:pPr>
                      <a:r>
                        <a:rPr lang="nl-BE" sz="14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Waar hebben we impact?</a:t>
                      </a:r>
                      <a:endParaRPr lang="nl-BE" sz="1400" dirty="0">
                        <a:solidFill>
                          <a:srgbClr val="363637"/>
                        </a:solidFill>
                        <a:effectLst/>
                        <a:latin typeface="Corbel" panose="020B0503020204020204" pitchFamily="34" charset="0"/>
                        <a:ea typeface="Calibri" panose="020F0502020204030204" pitchFamily="34" charset="0"/>
                        <a:cs typeface="Times New Roman" panose="02020603050405020304" pitchFamily="18" charset="0"/>
                      </a:endParaRPr>
                    </a:p>
                    <a:p>
                      <a:pPr marL="342900" lvl="0" indent="-342900" algn="l">
                        <a:lnSpc>
                          <a:spcPct val="107000"/>
                        </a:lnSpc>
                        <a:spcBef>
                          <a:spcPts val="600"/>
                        </a:spcBef>
                        <a:spcAft>
                          <a:spcPts val="0"/>
                        </a:spcAft>
                        <a:buFont typeface="Symbol" panose="05050102010706020507" pitchFamily="18" charset="2"/>
                        <a:buChar char=""/>
                      </a:pPr>
                      <a:r>
                        <a:rPr lang="nl-BE" sz="14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In hoeverre is dat nodig/mogelijk/haalbaar/uitvoerbaar? </a:t>
                      </a:r>
                      <a:endParaRPr lang="nl-BE" sz="1400" dirty="0">
                        <a:solidFill>
                          <a:srgbClr val="363637"/>
                        </a:solidFill>
                        <a:effectLst/>
                        <a:latin typeface="Corbel" panose="020B0503020204020204" pitchFamily="34" charset="0"/>
                        <a:ea typeface="Calibri" panose="020F0502020204030204" pitchFamily="34" charset="0"/>
                        <a:cs typeface="Times New Roman" panose="02020603050405020304" pitchFamily="18"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907043295"/>
                  </a:ext>
                </a:extLst>
              </a:tr>
            </a:tbl>
          </a:graphicData>
        </a:graphic>
      </p:graphicFrame>
    </p:spTree>
    <p:extLst>
      <p:ext uri="{BB962C8B-B14F-4D97-AF65-F5344CB8AC3E}">
        <p14:creationId xmlns:p14="http://schemas.microsoft.com/office/powerpoint/2010/main" val="3928281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4A09E334-1E8E-6E02-78BA-1887674EFDE4}"/>
              </a:ext>
            </a:extLst>
          </p:cNvPr>
          <p:cNvSpPr>
            <a:spLocks noGrp="1"/>
          </p:cNvSpPr>
          <p:nvPr>
            <p:ph type="title"/>
          </p:nvPr>
        </p:nvSpPr>
        <p:spPr>
          <a:xfrm>
            <a:off x="838200" y="365126"/>
            <a:ext cx="10276840" cy="365126"/>
          </a:xfrm>
        </p:spPr>
        <p:txBody>
          <a:bodyPr>
            <a:normAutofit/>
          </a:bodyPr>
          <a:lstStyle/>
          <a:p>
            <a:r>
              <a:rPr lang="nl-NL" sz="1600" dirty="0">
                <a:solidFill>
                  <a:srgbClr val="E28686"/>
                </a:solidFill>
              </a:rPr>
              <a:t>Oriënterend vragenkader: De vijf dimensies van de zorgethiek</a:t>
            </a:r>
            <a:endParaRPr lang="nl-BE" sz="1600" dirty="0"/>
          </a:p>
        </p:txBody>
      </p:sp>
      <p:sp>
        <p:nvSpPr>
          <p:cNvPr id="5" name="Tijdelijke aanduiding voor dianummer 4">
            <a:extLst>
              <a:ext uri="{FF2B5EF4-FFF2-40B4-BE49-F238E27FC236}">
                <a16:creationId xmlns:a16="http://schemas.microsoft.com/office/drawing/2014/main" id="{2D60B7EB-6FAB-2E47-844F-1F25DACBC872}"/>
              </a:ext>
            </a:extLst>
          </p:cNvPr>
          <p:cNvSpPr>
            <a:spLocks noGrp="1"/>
          </p:cNvSpPr>
          <p:nvPr>
            <p:ph type="sldNum" sz="quarter" idx="10"/>
          </p:nvPr>
        </p:nvSpPr>
        <p:spPr/>
        <p:txBody>
          <a:bodyPr/>
          <a:lstStyle/>
          <a:p>
            <a:fld id="{1D5CFAAA-B96F-5D4A-AD11-CD1A2354611D}" type="slidenum">
              <a:rPr lang="nl-BE" smtClean="0"/>
              <a:t>26</a:t>
            </a:fld>
            <a:endParaRPr lang="nl-BE"/>
          </a:p>
        </p:txBody>
      </p:sp>
      <p:graphicFrame>
        <p:nvGraphicFramePr>
          <p:cNvPr id="21" name="Tabel 21">
            <a:extLst>
              <a:ext uri="{FF2B5EF4-FFF2-40B4-BE49-F238E27FC236}">
                <a16:creationId xmlns:a16="http://schemas.microsoft.com/office/drawing/2014/main" id="{5D0F9E22-C280-7967-F48B-31C2685CA450}"/>
              </a:ext>
            </a:extLst>
          </p:cNvPr>
          <p:cNvGraphicFramePr>
            <a:graphicFrameLocks noGrp="1"/>
          </p:cNvGraphicFramePr>
          <p:nvPr>
            <p:extLst>
              <p:ext uri="{D42A27DB-BD31-4B8C-83A1-F6EECF244321}">
                <p14:modId xmlns:p14="http://schemas.microsoft.com/office/powerpoint/2010/main" val="1424564738"/>
              </p:ext>
            </p:extLst>
          </p:nvPr>
        </p:nvGraphicFramePr>
        <p:xfrm>
          <a:off x="838200" y="1055804"/>
          <a:ext cx="10276837" cy="5604339"/>
        </p:xfrm>
        <a:graphic>
          <a:graphicData uri="http://schemas.openxmlformats.org/drawingml/2006/table">
            <a:tbl>
              <a:tblPr firstRow="1" bandRow="1">
                <a:tableStyleId>{5C22544A-7EE6-4342-B048-85BDC9FD1C3A}</a:tableStyleId>
              </a:tblPr>
              <a:tblGrid>
                <a:gridCol w="5600307">
                  <a:extLst>
                    <a:ext uri="{9D8B030D-6E8A-4147-A177-3AD203B41FA5}">
                      <a16:colId xmlns:a16="http://schemas.microsoft.com/office/drawing/2014/main" val="1820684881"/>
                    </a:ext>
                  </a:extLst>
                </a:gridCol>
                <a:gridCol w="1593130">
                  <a:extLst>
                    <a:ext uri="{9D8B030D-6E8A-4147-A177-3AD203B41FA5}">
                      <a16:colId xmlns:a16="http://schemas.microsoft.com/office/drawing/2014/main" val="991955303"/>
                    </a:ext>
                  </a:extLst>
                </a:gridCol>
                <a:gridCol w="1668544">
                  <a:extLst>
                    <a:ext uri="{9D8B030D-6E8A-4147-A177-3AD203B41FA5}">
                      <a16:colId xmlns:a16="http://schemas.microsoft.com/office/drawing/2014/main" val="75514554"/>
                    </a:ext>
                  </a:extLst>
                </a:gridCol>
                <a:gridCol w="1414856">
                  <a:extLst>
                    <a:ext uri="{9D8B030D-6E8A-4147-A177-3AD203B41FA5}">
                      <a16:colId xmlns:a16="http://schemas.microsoft.com/office/drawing/2014/main" val="3941077493"/>
                    </a:ext>
                  </a:extLst>
                </a:gridCol>
              </a:tblGrid>
              <a:tr h="989349">
                <a:tc>
                  <a:txBody>
                    <a:bodyPr/>
                    <a:lstStyle/>
                    <a:p>
                      <a:r>
                        <a:rPr lang="nl-BE" sz="2400" b="1" dirty="0">
                          <a:solidFill>
                            <a:srgbClr val="005B7F"/>
                          </a:solidFill>
                          <a:latin typeface="Century Gothic" panose="020B0502020202020204" pitchFamily="34" charset="0"/>
                        </a:rPr>
                        <a:t>Dimensie </a:t>
                      </a:r>
                      <a:r>
                        <a:rPr lang="nl-NL" sz="2400" b="1" dirty="0">
                          <a:solidFill>
                            <a:srgbClr val="005B7F"/>
                          </a:solidFill>
                          <a:latin typeface="Century Gothic" panose="020B0502020202020204" pitchFamily="34" charset="0"/>
                        </a:rPr>
                        <a:t>2: Verantwoordelijkheid opnemen </a:t>
                      </a:r>
                      <a:r>
                        <a:rPr lang="nl-NL" sz="2400" b="1" i="1" dirty="0">
                          <a:solidFill>
                            <a:srgbClr val="005B7F"/>
                          </a:solidFill>
                          <a:latin typeface="Century Gothic" panose="020B0502020202020204" pitchFamily="34" charset="0"/>
                        </a:rPr>
                        <a:t>(</a:t>
                      </a:r>
                      <a:r>
                        <a:rPr lang="nl-NL" sz="2400" b="1" i="1" dirty="0" err="1">
                          <a:solidFill>
                            <a:srgbClr val="005B7F"/>
                          </a:solidFill>
                          <a:latin typeface="Century Gothic" panose="020B0502020202020204" pitchFamily="34" charset="0"/>
                        </a:rPr>
                        <a:t>taking</a:t>
                      </a:r>
                      <a:r>
                        <a:rPr lang="nl-NL" sz="2400" b="1" i="1" dirty="0">
                          <a:solidFill>
                            <a:srgbClr val="005B7F"/>
                          </a:solidFill>
                          <a:latin typeface="Century Gothic" panose="020B0502020202020204" pitchFamily="34" charset="0"/>
                        </a:rPr>
                        <a:t> care of)</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Niet van toepassing</a:t>
                      </a:r>
                    </a:p>
                    <a:p>
                      <a:r>
                        <a:rPr lang="nl-BE" sz="1400" b="0" i="1" dirty="0">
                          <a:solidFill>
                            <a:srgbClr val="4D4D4D"/>
                          </a:solidFill>
                          <a:latin typeface="Century Gothic" panose="020B0502020202020204" pitchFamily="34" charset="0"/>
                        </a:rPr>
                        <a:t>(</a:t>
                      </a:r>
                      <a:r>
                        <a:rPr lang="nl-BE" sz="1400" b="0" i="1" dirty="0" err="1">
                          <a:solidFill>
                            <a:srgbClr val="4D4D4D"/>
                          </a:solidFill>
                          <a:latin typeface="Century Gothic" panose="020B0502020202020204" pitchFamily="34" charset="0"/>
                        </a:rPr>
                        <a:t>schrapbaar</a:t>
                      </a:r>
                      <a:r>
                        <a:rPr lang="nl-BE" sz="1400" b="0" i="1" dirty="0">
                          <a:solidFill>
                            <a:srgbClr val="4D4D4D"/>
                          </a:solidFill>
                          <a:latin typeface="Century Gothic" panose="020B0502020202020204" pitchFamily="34" charset="0"/>
                        </a:rPr>
                        <a:t>)</a:t>
                      </a:r>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Waarschijnlijk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Zeker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915690712"/>
                  </a:ext>
                </a:extLst>
              </a:tr>
              <a:tr h="4308513">
                <a:tc>
                  <a:txBody>
                    <a:bodyPr/>
                    <a:lstStyle/>
                    <a:p>
                      <a:pPr algn="l">
                        <a:lnSpc>
                          <a:spcPct val="100000"/>
                        </a:lnSpc>
                        <a:spcBef>
                          <a:spcPts val="0"/>
                        </a:spcBef>
                        <a:tabLst>
                          <a:tab pos="90170" algn="l"/>
                        </a:tabLst>
                      </a:pPr>
                      <a:r>
                        <a:rPr lang="nl-BE" sz="1200" b="1"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rPr>
                        <a:t>Illustratieve voorbeeldvragen:</a:t>
                      </a:r>
                      <a:endParaRPr lang="nl-BE" sz="12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l">
                        <a:lnSpc>
                          <a:spcPct val="107000"/>
                        </a:lnSpc>
                        <a:spcBef>
                          <a:spcPts val="600"/>
                        </a:spcBef>
                        <a:spcAft>
                          <a:spcPts val="0"/>
                        </a:spcAft>
                        <a:buFont typeface="Symbol" panose="05050102010706020507" pitchFamily="18" charset="2"/>
                        <a:buChar char=""/>
                      </a:pPr>
                      <a:r>
                        <a:rPr lang="nl-BE" sz="11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Hoe kunnen we onze verantwoordelijkheid opnemen? Wat kunnen we concreet doen?</a:t>
                      </a:r>
                    </a:p>
                    <a:p>
                      <a:pPr marL="742950" lvl="1" indent="-285750" algn="l">
                        <a:lnSpc>
                          <a:spcPct val="107000"/>
                        </a:lnSpc>
                        <a:spcBef>
                          <a:spcPts val="0"/>
                        </a:spcBef>
                        <a:spcAft>
                          <a:spcPts val="0"/>
                        </a:spcAft>
                        <a:buFont typeface="Courier New" panose="02070309020205020404" pitchFamily="49" charset="0"/>
                        <a:buChar char="o"/>
                      </a:pPr>
                      <a:r>
                        <a:rPr lang="nl-BE" sz="11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Welke zijn de pistes die voor ons liggen? </a:t>
                      </a:r>
                    </a:p>
                    <a:p>
                      <a:pPr marL="742950" lvl="1" indent="-285750" algn="l">
                        <a:lnSpc>
                          <a:spcPct val="107000"/>
                        </a:lnSpc>
                        <a:spcBef>
                          <a:spcPts val="0"/>
                        </a:spcBef>
                        <a:spcAft>
                          <a:spcPts val="0"/>
                        </a:spcAft>
                        <a:buFont typeface="Courier New" panose="02070309020205020404" pitchFamily="49" charset="0"/>
                        <a:buChar char="o"/>
                      </a:pPr>
                      <a:r>
                        <a:rPr lang="nl-BE" sz="11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Welke zijn de verschillende alternatieven die we concreet voorhanden hebben? </a:t>
                      </a:r>
                    </a:p>
                    <a:p>
                      <a:pPr marL="1143000" lvl="2" indent="-228600" algn="l">
                        <a:lnSpc>
                          <a:spcPct val="107000"/>
                        </a:lnSpc>
                        <a:spcBef>
                          <a:spcPts val="0"/>
                        </a:spcBef>
                        <a:spcAft>
                          <a:spcPts val="0"/>
                        </a:spcAft>
                        <a:buFont typeface="Wingdings" panose="05000000000000000000" pitchFamily="2" charset="2"/>
                        <a:buChar char=""/>
                      </a:pPr>
                      <a:r>
                        <a:rPr lang="nl-BE" sz="11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Bv. bij de zoektocht naar meer instroom en retentie van beschikbaar personeel (voor concrete inspiratie, zie ook P&amp;O </a:t>
                      </a:r>
                      <a:r>
                        <a:rPr lang="nl-BE" sz="1100" dirty="0" err="1">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roadmap</a:t>
                      </a:r>
                      <a:r>
                        <a:rPr lang="nl-BE" sz="11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 vanaf zomer 2023 op </a:t>
                      </a:r>
                      <a:r>
                        <a:rPr lang="nl-BE" sz="1100" u="sng"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zorgneticuro.be/personeel-en-organisatie</a:t>
                      </a:r>
                      <a:r>
                        <a:rPr lang="nl-BE" sz="11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a:t>
                      </a:r>
                    </a:p>
                    <a:p>
                      <a:pPr marL="742950" lvl="1" indent="-285750" algn="l">
                        <a:lnSpc>
                          <a:spcPct val="107000"/>
                        </a:lnSpc>
                        <a:spcBef>
                          <a:spcPts val="0"/>
                        </a:spcBef>
                        <a:spcAft>
                          <a:spcPts val="0"/>
                        </a:spcAft>
                        <a:buFont typeface="Courier New" panose="02070309020205020404" pitchFamily="49" charset="0"/>
                        <a:buChar char="o"/>
                      </a:pPr>
                      <a:r>
                        <a:rPr lang="nl-BE" sz="11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Zijn er meerdere, complementaire oplossingen voor eenzelfde probleem voorhanden? </a:t>
                      </a:r>
                    </a:p>
                    <a:p>
                      <a:pPr marL="742950" lvl="1" indent="-285750" algn="l">
                        <a:lnSpc>
                          <a:spcPct val="107000"/>
                        </a:lnSpc>
                        <a:spcBef>
                          <a:spcPts val="0"/>
                        </a:spcBef>
                        <a:spcAft>
                          <a:spcPts val="0"/>
                        </a:spcAft>
                        <a:buFont typeface="Courier New" panose="02070309020205020404" pitchFamily="49" charset="0"/>
                        <a:buChar char="o"/>
                      </a:pPr>
                      <a:r>
                        <a:rPr lang="nl-BE" sz="11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Wat kan er op korte termijn? </a:t>
                      </a:r>
                    </a:p>
                    <a:p>
                      <a:pPr marL="742950" lvl="1" indent="-285750" algn="l">
                        <a:lnSpc>
                          <a:spcPct val="107000"/>
                        </a:lnSpc>
                        <a:spcBef>
                          <a:spcPts val="0"/>
                        </a:spcBef>
                        <a:spcAft>
                          <a:spcPts val="0"/>
                        </a:spcAft>
                        <a:buFont typeface="Courier New" panose="02070309020205020404" pitchFamily="49" charset="0"/>
                        <a:buChar char="o"/>
                      </a:pPr>
                      <a:r>
                        <a:rPr lang="nl-BE" sz="11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Op lange termijn?</a:t>
                      </a:r>
                    </a:p>
                    <a:p>
                      <a:pPr marL="742950" lvl="1" indent="-285750" algn="l">
                        <a:lnSpc>
                          <a:spcPct val="107000"/>
                        </a:lnSpc>
                        <a:spcBef>
                          <a:spcPts val="0"/>
                        </a:spcBef>
                        <a:spcAft>
                          <a:spcPts val="0"/>
                        </a:spcAft>
                        <a:buFont typeface="Courier New" panose="02070309020205020404" pitchFamily="49" charset="0"/>
                        <a:buChar char="o"/>
                      </a:pPr>
                      <a:r>
                        <a:rPr lang="nl-BE" sz="11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Indien we niet alles (tegelijk) kunnen doen: wat is dan de uitkomst van een proportionele afweging van de alternatieven (met pro’s en contra’s) t.o.v. elkaar?</a:t>
                      </a:r>
                    </a:p>
                    <a:p>
                      <a:pPr marL="342900" lvl="0" indent="-342900" algn="l">
                        <a:lnSpc>
                          <a:spcPct val="107000"/>
                        </a:lnSpc>
                        <a:spcBef>
                          <a:spcPts val="600"/>
                        </a:spcBef>
                        <a:spcAft>
                          <a:spcPts val="0"/>
                        </a:spcAft>
                        <a:buFont typeface="Symbol" panose="05050102010706020507" pitchFamily="18" charset="2"/>
                        <a:buChar char=""/>
                      </a:pPr>
                      <a:r>
                        <a:rPr lang="nl-BE" sz="11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Waar hebben we impact? </a:t>
                      </a:r>
                    </a:p>
                    <a:p>
                      <a:pPr marL="742950" lvl="1" indent="-285750" algn="l">
                        <a:lnSpc>
                          <a:spcPct val="107000"/>
                        </a:lnSpc>
                        <a:spcBef>
                          <a:spcPts val="0"/>
                        </a:spcBef>
                        <a:spcAft>
                          <a:spcPts val="0"/>
                        </a:spcAft>
                        <a:buFont typeface="Courier New" panose="02070309020205020404" pitchFamily="49" charset="0"/>
                        <a:buChar char="o"/>
                      </a:pPr>
                      <a:r>
                        <a:rPr lang="nl-BE" sz="11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Wat kunnen we wel doen?</a:t>
                      </a:r>
                    </a:p>
                    <a:p>
                      <a:pPr marL="742950" lvl="1" indent="-285750" algn="l">
                        <a:lnSpc>
                          <a:spcPct val="107000"/>
                        </a:lnSpc>
                        <a:spcBef>
                          <a:spcPts val="0"/>
                        </a:spcBef>
                        <a:spcAft>
                          <a:spcPts val="0"/>
                        </a:spcAft>
                        <a:buFont typeface="Courier New" panose="02070309020205020404" pitchFamily="49" charset="0"/>
                        <a:buChar char="o"/>
                      </a:pPr>
                      <a:r>
                        <a:rPr lang="nl-BE" sz="11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Wat kunnen we niet (meer) doen?</a:t>
                      </a:r>
                    </a:p>
                    <a:p>
                      <a:pPr marL="742950" lvl="1" indent="-285750" algn="l">
                        <a:lnSpc>
                          <a:spcPct val="107000"/>
                        </a:lnSpc>
                        <a:spcBef>
                          <a:spcPts val="0"/>
                        </a:spcBef>
                        <a:spcAft>
                          <a:spcPts val="0"/>
                        </a:spcAft>
                        <a:buFont typeface="Courier New" panose="02070309020205020404" pitchFamily="49" charset="0"/>
                        <a:buChar char="o"/>
                      </a:pPr>
                      <a:r>
                        <a:rPr lang="nl-BE" sz="11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In welke mate wel?</a:t>
                      </a:r>
                    </a:p>
                    <a:p>
                      <a:pPr marL="742950" lvl="1" indent="-285750" algn="l">
                        <a:lnSpc>
                          <a:spcPct val="107000"/>
                        </a:lnSpc>
                        <a:spcBef>
                          <a:spcPts val="0"/>
                        </a:spcBef>
                        <a:spcAft>
                          <a:spcPts val="0"/>
                        </a:spcAft>
                        <a:buFont typeface="Courier New" panose="02070309020205020404" pitchFamily="49" charset="0"/>
                        <a:buChar char="o"/>
                      </a:pPr>
                      <a:r>
                        <a:rPr lang="nl-BE" sz="11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In welke mate niet (meer)?</a:t>
                      </a:r>
                    </a:p>
                    <a:p>
                      <a:pPr marL="742950" lvl="1" indent="-285750" algn="l">
                        <a:lnSpc>
                          <a:spcPct val="107000"/>
                        </a:lnSpc>
                        <a:spcBef>
                          <a:spcPts val="0"/>
                        </a:spcBef>
                        <a:spcAft>
                          <a:spcPts val="0"/>
                        </a:spcAft>
                        <a:buFont typeface="Courier New" panose="02070309020205020404" pitchFamily="49" charset="0"/>
                        <a:buChar char="o"/>
                      </a:pPr>
                      <a:r>
                        <a:rPr lang="nl-BE" sz="11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Hoe gaan we daarmee om?</a:t>
                      </a:r>
                    </a:p>
                    <a:p>
                      <a:pPr marL="342900" lvl="0" indent="-342900" algn="l">
                        <a:lnSpc>
                          <a:spcPct val="107000"/>
                        </a:lnSpc>
                        <a:spcBef>
                          <a:spcPts val="600"/>
                        </a:spcBef>
                        <a:spcAft>
                          <a:spcPts val="0"/>
                        </a:spcAft>
                        <a:buFont typeface="Symbol" panose="05050102010706020507" pitchFamily="18" charset="2"/>
                        <a:buChar char=""/>
                      </a:pPr>
                      <a:r>
                        <a:rPr lang="nl-BE" sz="11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Andere: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907043295"/>
                  </a:ext>
                </a:extLst>
              </a:tr>
            </a:tbl>
          </a:graphicData>
        </a:graphic>
      </p:graphicFrame>
    </p:spTree>
    <p:extLst>
      <p:ext uri="{BB962C8B-B14F-4D97-AF65-F5344CB8AC3E}">
        <p14:creationId xmlns:p14="http://schemas.microsoft.com/office/powerpoint/2010/main" val="8105204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inhoud 10" descr="Afbeelding met buitenshuis, water, grond, zand&#10;&#10;Automatisch gegenereerde beschrijving">
            <a:extLst>
              <a:ext uri="{FF2B5EF4-FFF2-40B4-BE49-F238E27FC236}">
                <a16:creationId xmlns:a16="http://schemas.microsoft.com/office/drawing/2014/main" id="{0E0CE31E-E382-E3CE-B66E-1923662F3EA2}"/>
              </a:ext>
            </a:extLst>
          </p:cNvPr>
          <p:cNvPicPr>
            <a:picLocks noGrp="1" noChangeAspect="1"/>
          </p:cNvPicPr>
          <p:nvPr>
            <p:ph sz="half" idx="2"/>
          </p:nvPr>
        </p:nvPicPr>
        <p:blipFill>
          <a:blip r:embed="rId2"/>
          <a:stretch>
            <a:fillRect/>
          </a:stretch>
        </p:blipFill>
        <p:spPr>
          <a:xfrm>
            <a:off x="0" y="-1"/>
            <a:ext cx="10265474" cy="6842579"/>
          </a:xfrm>
        </p:spPr>
      </p:pic>
      <p:sp>
        <p:nvSpPr>
          <p:cNvPr id="12" name="Rechthoek 11">
            <a:extLst>
              <a:ext uri="{FF2B5EF4-FFF2-40B4-BE49-F238E27FC236}">
                <a16:creationId xmlns:a16="http://schemas.microsoft.com/office/drawing/2014/main" id="{5EEFED8B-FF27-7D3E-7754-7275AEFC7DA1}"/>
              </a:ext>
            </a:extLst>
          </p:cNvPr>
          <p:cNvSpPr/>
          <p:nvPr/>
        </p:nvSpPr>
        <p:spPr>
          <a:xfrm>
            <a:off x="6287951" y="1404594"/>
            <a:ext cx="5574211" cy="4553145"/>
          </a:xfrm>
          <a:prstGeom prst="rect">
            <a:avLst/>
          </a:prstGeom>
          <a:solidFill>
            <a:srgbClr val="83AD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jdelijke aanduiding voor dianummer 1">
            <a:extLst>
              <a:ext uri="{FF2B5EF4-FFF2-40B4-BE49-F238E27FC236}">
                <a16:creationId xmlns:a16="http://schemas.microsoft.com/office/drawing/2014/main" id="{91F15E92-B135-6B12-CEEE-726D12DC40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5CFAAA-B96F-5D4A-AD11-CD1A2354611D}" type="slidenum">
              <a:rPr kumimoji="0" lang="nl-BE" sz="1200" b="0" i="0" u="none" strike="noStrike" kern="1200" cap="none" spc="0" normalizeH="0" baseline="0" noProof="0" smtClean="0">
                <a:ln>
                  <a:noFill/>
                </a:ln>
                <a:solidFill>
                  <a:srgbClr val="005B7F"/>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BE" sz="1200" b="0" i="0" u="none" strike="noStrike" kern="1200" cap="none" spc="0" normalizeH="0" baseline="0" noProof="0">
              <a:ln>
                <a:noFill/>
              </a:ln>
              <a:solidFill>
                <a:srgbClr val="005B7F"/>
              </a:solidFill>
              <a:effectLst/>
              <a:uLnTx/>
              <a:uFillTx/>
              <a:latin typeface="Century Gothic" panose="020B0502020202020204" pitchFamily="34" charset="0"/>
              <a:ea typeface="+mn-ea"/>
              <a:cs typeface="+mn-cs"/>
            </a:endParaRPr>
          </a:p>
        </p:txBody>
      </p:sp>
      <p:sp>
        <p:nvSpPr>
          <p:cNvPr id="3" name="Titel 2">
            <a:extLst>
              <a:ext uri="{FF2B5EF4-FFF2-40B4-BE49-F238E27FC236}">
                <a16:creationId xmlns:a16="http://schemas.microsoft.com/office/drawing/2014/main" id="{F22124AD-DE1C-BB84-5675-C68854072CEE}"/>
              </a:ext>
            </a:extLst>
          </p:cNvPr>
          <p:cNvSpPr>
            <a:spLocks noGrp="1"/>
          </p:cNvSpPr>
          <p:nvPr>
            <p:ph type="title"/>
          </p:nvPr>
        </p:nvSpPr>
        <p:spPr>
          <a:xfrm>
            <a:off x="6591300" y="2264535"/>
            <a:ext cx="5000065" cy="2379183"/>
          </a:xfrm>
        </p:spPr>
        <p:txBody>
          <a:bodyPr>
            <a:normAutofit/>
          </a:bodyPr>
          <a:lstStyle/>
          <a:p>
            <a:r>
              <a:rPr lang="nl-NL" sz="3600" b="1" dirty="0">
                <a:solidFill>
                  <a:srgbClr val="005B7F"/>
                </a:solidFill>
                <a:latin typeface="Century Gothic" panose="020B0502020202020204" pitchFamily="34" charset="0"/>
              </a:rPr>
              <a:t>Dimensie 3: Deskundige aanpak </a:t>
            </a:r>
            <a:br>
              <a:rPr lang="nl-NL" sz="3600" b="1" dirty="0">
                <a:solidFill>
                  <a:srgbClr val="005B7F"/>
                </a:solidFill>
                <a:latin typeface="Century Gothic" panose="020B0502020202020204" pitchFamily="34" charset="0"/>
              </a:rPr>
            </a:br>
            <a:r>
              <a:rPr lang="nl-NL" sz="3600" b="1" i="1" dirty="0">
                <a:solidFill>
                  <a:srgbClr val="005B7F"/>
                </a:solidFill>
                <a:latin typeface="Century Gothic" panose="020B0502020202020204" pitchFamily="34" charset="0"/>
              </a:rPr>
              <a:t>(care </a:t>
            </a:r>
            <a:r>
              <a:rPr lang="nl-NL" sz="3600" b="1" i="1" dirty="0" err="1">
                <a:solidFill>
                  <a:srgbClr val="005B7F"/>
                </a:solidFill>
                <a:latin typeface="Century Gothic" panose="020B0502020202020204" pitchFamily="34" charset="0"/>
              </a:rPr>
              <a:t>giving</a:t>
            </a:r>
            <a:r>
              <a:rPr lang="nl-NL" sz="3600" b="1" i="1" dirty="0">
                <a:solidFill>
                  <a:srgbClr val="005B7F"/>
                </a:solidFill>
                <a:latin typeface="Century Gothic" panose="020B0502020202020204" pitchFamily="34" charset="0"/>
              </a:rPr>
              <a:t>)</a:t>
            </a:r>
            <a:br>
              <a:rPr lang="nl-NL" sz="3600" b="1" dirty="0">
                <a:solidFill>
                  <a:srgbClr val="005B7F"/>
                </a:solidFill>
                <a:latin typeface="Century Gothic" panose="020B0502020202020204" pitchFamily="34" charset="0"/>
              </a:rPr>
            </a:br>
            <a:endParaRPr lang="nl-NL" sz="3600" b="1" i="1" dirty="0">
              <a:solidFill>
                <a:srgbClr val="005B7F"/>
              </a:solidFill>
              <a:latin typeface="Century Gothic" panose="020B0502020202020204" pitchFamily="34" charset="0"/>
            </a:endParaRPr>
          </a:p>
        </p:txBody>
      </p:sp>
    </p:spTree>
    <p:extLst>
      <p:ext uri="{BB962C8B-B14F-4D97-AF65-F5344CB8AC3E}">
        <p14:creationId xmlns:p14="http://schemas.microsoft.com/office/powerpoint/2010/main" val="6819047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4A09E334-1E8E-6E02-78BA-1887674EFDE4}"/>
              </a:ext>
            </a:extLst>
          </p:cNvPr>
          <p:cNvSpPr>
            <a:spLocks noGrp="1"/>
          </p:cNvSpPr>
          <p:nvPr>
            <p:ph type="title"/>
          </p:nvPr>
        </p:nvSpPr>
        <p:spPr>
          <a:xfrm>
            <a:off x="838200" y="365126"/>
            <a:ext cx="10276840" cy="365126"/>
          </a:xfrm>
        </p:spPr>
        <p:txBody>
          <a:bodyPr>
            <a:normAutofit/>
          </a:bodyPr>
          <a:lstStyle/>
          <a:p>
            <a:r>
              <a:rPr lang="nl-NL" sz="1600" dirty="0">
                <a:solidFill>
                  <a:srgbClr val="E28686"/>
                </a:solidFill>
              </a:rPr>
              <a:t>Oriënterend vragenkader: De vijf dimensies van de zorgethiek</a:t>
            </a:r>
            <a:endParaRPr lang="nl-BE" sz="1600" dirty="0"/>
          </a:p>
        </p:txBody>
      </p:sp>
      <p:sp>
        <p:nvSpPr>
          <p:cNvPr id="5" name="Tijdelijke aanduiding voor dianummer 4">
            <a:extLst>
              <a:ext uri="{FF2B5EF4-FFF2-40B4-BE49-F238E27FC236}">
                <a16:creationId xmlns:a16="http://schemas.microsoft.com/office/drawing/2014/main" id="{2D60B7EB-6FAB-2E47-844F-1F25DACBC872}"/>
              </a:ext>
            </a:extLst>
          </p:cNvPr>
          <p:cNvSpPr>
            <a:spLocks noGrp="1"/>
          </p:cNvSpPr>
          <p:nvPr>
            <p:ph type="sldNum" sz="quarter" idx="10"/>
          </p:nvPr>
        </p:nvSpPr>
        <p:spPr/>
        <p:txBody>
          <a:bodyPr/>
          <a:lstStyle/>
          <a:p>
            <a:fld id="{1D5CFAAA-B96F-5D4A-AD11-CD1A2354611D}" type="slidenum">
              <a:rPr lang="nl-BE" smtClean="0"/>
              <a:t>28</a:t>
            </a:fld>
            <a:endParaRPr lang="nl-BE"/>
          </a:p>
        </p:txBody>
      </p:sp>
      <p:graphicFrame>
        <p:nvGraphicFramePr>
          <p:cNvPr id="21" name="Tabel 21">
            <a:extLst>
              <a:ext uri="{FF2B5EF4-FFF2-40B4-BE49-F238E27FC236}">
                <a16:creationId xmlns:a16="http://schemas.microsoft.com/office/drawing/2014/main" id="{5D0F9E22-C280-7967-F48B-31C2685CA450}"/>
              </a:ext>
            </a:extLst>
          </p:cNvPr>
          <p:cNvGraphicFramePr>
            <a:graphicFrameLocks noGrp="1"/>
          </p:cNvGraphicFramePr>
          <p:nvPr>
            <p:extLst>
              <p:ext uri="{D42A27DB-BD31-4B8C-83A1-F6EECF244321}">
                <p14:modId xmlns:p14="http://schemas.microsoft.com/office/powerpoint/2010/main" val="1293739471"/>
              </p:ext>
            </p:extLst>
          </p:nvPr>
        </p:nvGraphicFramePr>
        <p:xfrm>
          <a:off x="838200" y="1055804"/>
          <a:ext cx="10276837" cy="5090472"/>
        </p:xfrm>
        <a:graphic>
          <a:graphicData uri="http://schemas.openxmlformats.org/drawingml/2006/table">
            <a:tbl>
              <a:tblPr firstRow="1" bandRow="1">
                <a:tableStyleId>{5C22544A-7EE6-4342-B048-85BDC9FD1C3A}</a:tableStyleId>
              </a:tblPr>
              <a:tblGrid>
                <a:gridCol w="5449478">
                  <a:extLst>
                    <a:ext uri="{9D8B030D-6E8A-4147-A177-3AD203B41FA5}">
                      <a16:colId xmlns:a16="http://schemas.microsoft.com/office/drawing/2014/main" val="1820684881"/>
                    </a:ext>
                  </a:extLst>
                </a:gridCol>
                <a:gridCol w="1677971">
                  <a:extLst>
                    <a:ext uri="{9D8B030D-6E8A-4147-A177-3AD203B41FA5}">
                      <a16:colId xmlns:a16="http://schemas.microsoft.com/office/drawing/2014/main" val="991955303"/>
                    </a:ext>
                  </a:extLst>
                </a:gridCol>
                <a:gridCol w="1715679">
                  <a:extLst>
                    <a:ext uri="{9D8B030D-6E8A-4147-A177-3AD203B41FA5}">
                      <a16:colId xmlns:a16="http://schemas.microsoft.com/office/drawing/2014/main" val="75514554"/>
                    </a:ext>
                  </a:extLst>
                </a:gridCol>
                <a:gridCol w="1433709">
                  <a:extLst>
                    <a:ext uri="{9D8B030D-6E8A-4147-A177-3AD203B41FA5}">
                      <a16:colId xmlns:a16="http://schemas.microsoft.com/office/drawing/2014/main" val="3941077493"/>
                    </a:ext>
                  </a:extLst>
                </a:gridCol>
              </a:tblGrid>
              <a:tr h="1099605">
                <a:tc>
                  <a:txBody>
                    <a:bodyPr/>
                    <a:lstStyle/>
                    <a:p>
                      <a:r>
                        <a:rPr lang="nl-NL" sz="2400" b="1" dirty="0">
                          <a:solidFill>
                            <a:srgbClr val="005B7F"/>
                          </a:solidFill>
                          <a:latin typeface="Century Gothic" panose="020B0502020202020204" pitchFamily="34" charset="0"/>
                        </a:rPr>
                        <a:t>Dimensie 3: Deskundige aanpak </a:t>
                      </a:r>
                    </a:p>
                    <a:p>
                      <a:r>
                        <a:rPr lang="nl-NL" sz="2400" b="1" i="1" dirty="0">
                          <a:solidFill>
                            <a:srgbClr val="005B7F"/>
                          </a:solidFill>
                          <a:latin typeface="Century Gothic" panose="020B0502020202020204" pitchFamily="34" charset="0"/>
                        </a:rPr>
                        <a:t>(care </a:t>
                      </a:r>
                      <a:r>
                        <a:rPr lang="nl-NL" sz="2400" b="1" i="1" dirty="0" err="1">
                          <a:solidFill>
                            <a:srgbClr val="005B7F"/>
                          </a:solidFill>
                          <a:latin typeface="Century Gothic" panose="020B0502020202020204" pitchFamily="34" charset="0"/>
                        </a:rPr>
                        <a:t>giving</a:t>
                      </a:r>
                      <a:r>
                        <a:rPr lang="nl-NL" sz="2400" b="1" i="1" dirty="0">
                          <a:solidFill>
                            <a:srgbClr val="005B7F"/>
                          </a:solidFill>
                          <a:latin typeface="Century Gothic" panose="020B0502020202020204" pitchFamily="34" charset="0"/>
                        </a:rPr>
                        <a: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Niet van toepassing</a:t>
                      </a:r>
                    </a:p>
                    <a:p>
                      <a:r>
                        <a:rPr lang="nl-BE" sz="1400" b="0" i="1" dirty="0">
                          <a:solidFill>
                            <a:srgbClr val="4D4D4D"/>
                          </a:solidFill>
                          <a:latin typeface="Century Gothic" panose="020B0502020202020204" pitchFamily="34" charset="0"/>
                        </a:rPr>
                        <a:t>(</a:t>
                      </a:r>
                      <a:r>
                        <a:rPr lang="nl-BE" sz="1400" b="0" i="1" dirty="0" err="1">
                          <a:solidFill>
                            <a:srgbClr val="4D4D4D"/>
                          </a:solidFill>
                          <a:latin typeface="Century Gothic" panose="020B0502020202020204" pitchFamily="34" charset="0"/>
                        </a:rPr>
                        <a:t>schrapbaar</a:t>
                      </a:r>
                      <a:r>
                        <a:rPr lang="nl-BE" sz="1400" b="0" i="1" dirty="0">
                          <a:solidFill>
                            <a:srgbClr val="4D4D4D"/>
                          </a:solidFill>
                          <a:latin typeface="Century Gothic" panose="020B0502020202020204" pitchFamily="34" charset="0"/>
                        </a:rPr>
                        <a:t>)</a:t>
                      </a:r>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Waarschijnlijk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Zeker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915690712"/>
                  </a:ext>
                </a:extLst>
              </a:tr>
              <a:tr h="1250929">
                <a:tc>
                  <a:txBody>
                    <a:bodyPr/>
                    <a:lstStyle/>
                    <a:p>
                      <a:r>
                        <a:rPr lang="nl-NL" sz="1400" b="1" dirty="0">
                          <a:solidFill>
                            <a:srgbClr val="65A0B2"/>
                          </a:solidFill>
                          <a:latin typeface="Century Gothic" panose="020B0502020202020204" pitchFamily="34" charset="0"/>
                        </a:rPr>
                        <a:t>Duiding</a:t>
                      </a:r>
                      <a:r>
                        <a:rPr lang="nl-NL" sz="1400" b="0" dirty="0">
                          <a:solidFill>
                            <a:srgbClr val="65A0B2"/>
                          </a:solidFill>
                          <a:latin typeface="Century Gothic" panose="020B0502020202020204" pitchFamily="34" charset="0"/>
                        </a:rPr>
                        <a:t>: Deze dimensie houdt in dat we ons buigen over de ethische voorwaarde van deskundigheid in aanpak. Dat wat we doen, dienen we zo deskundig mogelijk te doen.</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NL"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NL"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NL"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91321068"/>
                  </a:ext>
                </a:extLst>
              </a:tr>
              <a:tr h="2739938">
                <a:tc>
                  <a:txBody>
                    <a:bodyPr/>
                    <a:lstStyle/>
                    <a:p>
                      <a:r>
                        <a:rPr lang="nl-NL" sz="1400" b="1" dirty="0">
                          <a:solidFill>
                            <a:srgbClr val="4D4D4D"/>
                          </a:solidFill>
                          <a:latin typeface="Century Gothic" panose="020B0502020202020204" pitchFamily="34" charset="0"/>
                        </a:rPr>
                        <a:t>Ethische richtvragen</a:t>
                      </a:r>
                      <a:r>
                        <a:rPr lang="nl-NL" sz="1400" b="0" dirty="0">
                          <a:solidFill>
                            <a:srgbClr val="4D4D4D"/>
                          </a:solidFill>
                          <a:latin typeface="Century Gothic" panose="020B0502020202020204" pitchFamily="34" charset="0"/>
                        </a:rPr>
                        <a:t>:</a:t>
                      </a:r>
                    </a:p>
                    <a:p>
                      <a:endParaRPr lang="nl-NL" sz="1400" b="0" dirty="0">
                        <a:solidFill>
                          <a:srgbClr val="4D4D4D"/>
                        </a:solidFill>
                        <a:latin typeface="Century Gothic" panose="020B0502020202020204" pitchFamily="34" charset="0"/>
                      </a:endParaRPr>
                    </a:p>
                    <a:p>
                      <a:pPr marL="342900" lvl="0" indent="-342900" algn="l">
                        <a:lnSpc>
                          <a:spcPct val="120000"/>
                        </a:lnSpc>
                        <a:spcBef>
                          <a:spcPts val="600"/>
                        </a:spcBef>
                        <a:spcAft>
                          <a:spcPts val="0"/>
                        </a:spcAft>
                        <a:buFont typeface="Symbol" panose="05050102010706020507" pitchFamily="18" charset="2"/>
                        <a:buChar char=""/>
                      </a:pPr>
                      <a:r>
                        <a:rPr lang="nl-BE" sz="14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Hoe kunnen we dat zo deskundig mogelijk aanpakken?</a:t>
                      </a:r>
                      <a:endParaRPr lang="nl-BE" sz="1400" dirty="0">
                        <a:solidFill>
                          <a:srgbClr val="363637"/>
                        </a:solidFill>
                        <a:effectLst/>
                        <a:latin typeface="Corbel" panose="020B0503020204020204" pitchFamily="34" charset="0"/>
                        <a:ea typeface="Calibri" panose="020F0502020204030204" pitchFamily="34" charset="0"/>
                        <a:cs typeface="Times New Roman" panose="02020603050405020304" pitchFamily="18"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907043295"/>
                  </a:ext>
                </a:extLst>
              </a:tr>
            </a:tbl>
          </a:graphicData>
        </a:graphic>
      </p:graphicFrame>
    </p:spTree>
    <p:extLst>
      <p:ext uri="{BB962C8B-B14F-4D97-AF65-F5344CB8AC3E}">
        <p14:creationId xmlns:p14="http://schemas.microsoft.com/office/powerpoint/2010/main" val="13832196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4A09E334-1E8E-6E02-78BA-1887674EFDE4}"/>
              </a:ext>
            </a:extLst>
          </p:cNvPr>
          <p:cNvSpPr>
            <a:spLocks noGrp="1"/>
          </p:cNvSpPr>
          <p:nvPr>
            <p:ph type="title"/>
          </p:nvPr>
        </p:nvSpPr>
        <p:spPr>
          <a:xfrm>
            <a:off x="838200" y="365126"/>
            <a:ext cx="10276840" cy="365126"/>
          </a:xfrm>
        </p:spPr>
        <p:txBody>
          <a:bodyPr>
            <a:normAutofit/>
          </a:bodyPr>
          <a:lstStyle/>
          <a:p>
            <a:r>
              <a:rPr lang="nl-NL" sz="1600" dirty="0">
                <a:solidFill>
                  <a:srgbClr val="E28686"/>
                </a:solidFill>
              </a:rPr>
              <a:t>Oriënterend vragenkader: De vijf dimensies van de zorgethiek</a:t>
            </a:r>
            <a:endParaRPr lang="nl-BE" sz="1600" dirty="0"/>
          </a:p>
        </p:txBody>
      </p:sp>
      <p:sp>
        <p:nvSpPr>
          <p:cNvPr id="5" name="Tijdelijke aanduiding voor dianummer 4">
            <a:extLst>
              <a:ext uri="{FF2B5EF4-FFF2-40B4-BE49-F238E27FC236}">
                <a16:creationId xmlns:a16="http://schemas.microsoft.com/office/drawing/2014/main" id="{2D60B7EB-6FAB-2E47-844F-1F25DACBC872}"/>
              </a:ext>
            </a:extLst>
          </p:cNvPr>
          <p:cNvSpPr>
            <a:spLocks noGrp="1"/>
          </p:cNvSpPr>
          <p:nvPr>
            <p:ph type="sldNum" sz="quarter" idx="10"/>
          </p:nvPr>
        </p:nvSpPr>
        <p:spPr/>
        <p:txBody>
          <a:bodyPr/>
          <a:lstStyle/>
          <a:p>
            <a:fld id="{1D5CFAAA-B96F-5D4A-AD11-CD1A2354611D}" type="slidenum">
              <a:rPr lang="nl-BE" smtClean="0"/>
              <a:t>29</a:t>
            </a:fld>
            <a:endParaRPr lang="nl-BE"/>
          </a:p>
        </p:txBody>
      </p:sp>
      <p:graphicFrame>
        <p:nvGraphicFramePr>
          <p:cNvPr id="21" name="Tabel 21">
            <a:extLst>
              <a:ext uri="{FF2B5EF4-FFF2-40B4-BE49-F238E27FC236}">
                <a16:creationId xmlns:a16="http://schemas.microsoft.com/office/drawing/2014/main" id="{5D0F9E22-C280-7967-F48B-31C2685CA450}"/>
              </a:ext>
            </a:extLst>
          </p:cNvPr>
          <p:cNvGraphicFramePr>
            <a:graphicFrameLocks noGrp="1"/>
          </p:cNvGraphicFramePr>
          <p:nvPr>
            <p:extLst>
              <p:ext uri="{D42A27DB-BD31-4B8C-83A1-F6EECF244321}">
                <p14:modId xmlns:p14="http://schemas.microsoft.com/office/powerpoint/2010/main" val="4151484209"/>
              </p:ext>
            </p:extLst>
          </p:nvPr>
        </p:nvGraphicFramePr>
        <p:xfrm>
          <a:off x="838200" y="1055804"/>
          <a:ext cx="10276837" cy="5297862"/>
        </p:xfrm>
        <a:graphic>
          <a:graphicData uri="http://schemas.openxmlformats.org/drawingml/2006/table">
            <a:tbl>
              <a:tblPr firstRow="1" bandRow="1">
                <a:tableStyleId>{5C22544A-7EE6-4342-B048-85BDC9FD1C3A}</a:tableStyleId>
              </a:tblPr>
              <a:tblGrid>
                <a:gridCol w="5600307">
                  <a:extLst>
                    <a:ext uri="{9D8B030D-6E8A-4147-A177-3AD203B41FA5}">
                      <a16:colId xmlns:a16="http://schemas.microsoft.com/office/drawing/2014/main" val="1820684881"/>
                    </a:ext>
                  </a:extLst>
                </a:gridCol>
                <a:gridCol w="1593130">
                  <a:extLst>
                    <a:ext uri="{9D8B030D-6E8A-4147-A177-3AD203B41FA5}">
                      <a16:colId xmlns:a16="http://schemas.microsoft.com/office/drawing/2014/main" val="991955303"/>
                    </a:ext>
                  </a:extLst>
                </a:gridCol>
                <a:gridCol w="1668544">
                  <a:extLst>
                    <a:ext uri="{9D8B030D-6E8A-4147-A177-3AD203B41FA5}">
                      <a16:colId xmlns:a16="http://schemas.microsoft.com/office/drawing/2014/main" val="75514554"/>
                    </a:ext>
                  </a:extLst>
                </a:gridCol>
                <a:gridCol w="1414856">
                  <a:extLst>
                    <a:ext uri="{9D8B030D-6E8A-4147-A177-3AD203B41FA5}">
                      <a16:colId xmlns:a16="http://schemas.microsoft.com/office/drawing/2014/main" val="3941077493"/>
                    </a:ext>
                  </a:extLst>
                </a:gridCol>
              </a:tblGrid>
              <a:tr h="989349">
                <a:tc>
                  <a:txBody>
                    <a:bodyPr/>
                    <a:lstStyle/>
                    <a:p>
                      <a:r>
                        <a:rPr lang="nl-BE" sz="2400" b="1" dirty="0">
                          <a:solidFill>
                            <a:srgbClr val="005B7F"/>
                          </a:solidFill>
                          <a:latin typeface="Century Gothic" panose="020B0502020202020204" pitchFamily="34" charset="0"/>
                        </a:rPr>
                        <a:t>Dimensie </a:t>
                      </a:r>
                      <a:r>
                        <a:rPr lang="nl-NL" sz="2400" b="1" dirty="0">
                          <a:solidFill>
                            <a:srgbClr val="005B7F"/>
                          </a:solidFill>
                          <a:latin typeface="Century Gothic" panose="020B0502020202020204" pitchFamily="34" charset="0"/>
                        </a:rPr>
                        <a:t>3: Deskundige aanpak </a:t>
                      </a:r>
                    </a:p>
                    <a:p>
                      <a:r>
                        <a:rPr lang="nl-NL" sz="2400" b="1" i="1" dirty="0">
                          <a:solidFill>
                            <a:srgbClr val="005B7F"/>
                          </a:solidFill>
                          <a:latin typeface="Century Gothic" panose="020B0502020202020204" pitchFamily="34" charset="0"/>
                        </a:rPr>
                        <a:t>(care </a:t>
                      </a:r>
                      <a:r>
                        <a:rPr lang="nl-NL" sz="2400" b="1" i="1" dirty="0" err="1">
                          <a:solidFill>
                            <a:srgbClr val="005B7F"/>
                          </a:solidFill>
                          <a:latin typeface="Century Gothic" panose="020B0502020202020204" pitchFamily="34" charset="0"/>
                        </a:rPr>
                        <a:t>giving</a:t>
                      </a:r>
                      <a:r>
                        <a:rPr lang="nl-NL" sz="2400" b="1" i="1" dirty="0">
                          <a:solidFill>
                            <a:srgbClr val="005B7F"/>
                          </a:solidFill>
                          <a:latin typeface="Century Gothic" panose="020B0502020202020204" pitchFamily="34" charset="0"/>
                        </a:rPr>
                        <a: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Niet van toepassing</a:t>
                      </a:r>
                    </a:p>
                    <a:p>
                      <a:r>
                        <a:rPr lang="nl-BE" sz="1400" b="0" i="1" dirty="0">
                          <a:solidFill>
                            <a:srgbClr val="4D4D4D"/>
                          </a:solidFill>
                          <a:latin typeface="Century Gothic" panose="020B0502020202020204" pitchFamily="34" charset="0"/>
                        </a:rPr>
                        <a:t>(</a:t>
                      </a:r>
                      <a:r>
                        <a:rPr lang="nl-BE" sz="1400" b="0" i="1" dirty="0" err="1">
                          <a:solidFill>
                            <a:srgbClr val="4D4D4D"/>
                          </a:solidFill>
                          <a:latin typeface="Century Gothic" panose="020B0502020202020204" pitchFamily="34" charset="0"/>
                        </a:rPr>
                        <a:t>schrapbaar</a:t>
                      </a:r>
                      <a:r>
                        <a:rPr lang="nl-BE" sz="1400" b="0" i="1" dirty="0">
                          <a:solidFill>
                            <a:srgbClr val="4D4D4D"/>
                          </a:solidFill>
                          <a:latin typeface="Century Gothic" panose="020B0502020202020204" pitchFamily="34" charset="0"/>
                        </a:rPr>
                        <a:t>)</a:t>
                      </a:r>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Waarschijnlijk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Zeker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915690712"/>
                  </a:ext>
                </a:extLst>
              </a:tr>
              <a:tr h="4308513">
                <a:tc>
                  <a:txBody>
                    <a:bodyPr/>
                    <a:lstStyle/>
                    <a:p>
                      <a:pPr algn="l">
                        <a:lnSpc>
                          <a:spcPct val="100000"/>
                        </a:lnSpc>
                        <a:spcBef>
                          <a:spcPts val="0"/>
                        </a:spcBef>
                        <a:tabLst>
                          <a:tab pos="90170" algn="l"/>
                        </a:tabLst>
                      </a:pPr>
                      <a:r>
                        <a:rPr lang="nl-BE" sz="1200" b="1"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rPr>
                        <a:t>Illustratieve voorbeeldvragen:</a:t>
                      </a:r>
                    </a:p>
                    <a:p>
                      <a:pPr algn="l">
                        <a:lnSpc>
                          <a:spcPct val="100000"/>
                        </a:lnSpc>
                        <a:spcBef>
                          <a:spcPts val="0"/>
                        </a:spcBef>
                        <a:tabLst>
                          <a:tab pos="90170" algn="l"/>
                        </a:tabLst>
                      </a:pPr>
                      <a:endParaRPr lang="nl-BE" sz="12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l">
                        <a:lnSpc>
                          <a:spcPct val="100000"/>
                        </a:lnSpc>
                        <a:spcBef>
                          <a:spcPts val="600"/>
                        </a:spcBef>
                        <a:spcAft>
                          <a:spcPts val="0"/>
                        </a:spcAft>
                        <a:buFont typeface="Symbol" panose="05050102010706020507" pitchFamily="18" charset="2"/>
                        <a:buChar char=""/>
                      </a:pPr>
                      <a:r>
                        <a:rPr lang="nl-BE" sz="12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Hebben we binnen onze organisatie en teams voldoende deskundigheid in huis om de noden op een professionele manier aan te pakken?</a:t>
                      </a:r>
                    </a:p>
                    <a:p>
                      <a:pPr marL="342900" lvl="0" indent="-342900" algn="l">
                        <a:lnSpc>
                          <a:spcPct val="100000"/>
                        </a:lnSpc>
                        <a:spcBef>
                          <a:spcPts val="600"/>
                        </a:spcBef>
                        <a:spcAft>
                          <a:spcPts val="0"/>
                        </a:spcAft>
                        <a:buFont typeface="Symbol" panose="05050102010706020507" pitchFamily="18" charset="2"/>
                        <a:buChar char=""/>
                      </a:pPr>
                      <a:r>
                        <a:rPr lang="nl-BE" sz="12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Maken we voldoende gebruik van de aanwezige deskundigheid? Is ze voldoende gekend?</a:t>
                      </a:r>
                    </a:p>
                    <a:p>
                      <a:pPr marL="342900" lvl="0" indent="-342900" algn="l">
                        <a:lnSpc>
                          <a:spcPct val="100000"/>
                        </a:lnSpc>
                        <a:spcBef>
                          <a:spcPts val="600"/>
                        </a:spcBef>
                        <a:spcAft>
                          <a:spcPts val="0"/>
                        </a:spcAft>
                        <a:buFont typeface="Symbol" panose="05050102010706020507" pitchFamily="18" charset="2"/>
                        <a:buChar char=""/>
                      </a:pPr>
                      <a:r>
                        <a:rPr lang="nl-BE" sz="12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Wordt ze intern voldoende ondersteund en bevorderd? </a:t>
                      </a:r>
                    </a:p>
                    <a:p>
                      <a:pPr marL="742950" lvl="1" indent="-285750" algn="l">
                        <a:lnSpc>
                          <a:spcPct val="100000"/>
                        </a:lnSpc>
                        <a:spcBef>
                          <a:spcPts val="0"/>
                        </a:spcBef>
                        <a:spcAft>
                          <a:spcPts val="0"/>
                        </a:spcAft>
                        <a:buFont typeface="Courier New" panose="02070309020205020404" pitchFamily="49" charset="0"/>
                        <a:buChar char="o"/>
                      </a:pPr>
                      <a:r>
                        <a:rPr lang="nl-BE" sz="12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Bv. bieden we kansen aan medewerkers om te groeien in deskundigheid via bijkomende vorming en opleiding?</a:t>
                      </a:r>
                    </a:p>
                    <a:p>
                      <a:pPr marL="342900" lvl="0" indent="-342900" algn="l">
                        <a:lnSpc>
                          <a:spcPct val="100000"/>
                        </a:lnSpc>
                        <a:spcBef>
                          <a:spcPts val="600"/>
                        </a:spcBef>
                        <a:spcAft>
                          <a:spcPts val="0"/>
                        </a:spcAft>
                        <a:buFont typeface="Symbol" panose="05050102010706020507" pitchFamily="18" charset="2"/>
                        <a:buChar char=""/>
                      </a:pPr>
                      <a:r>
                        <a:rPr lang="nl-BE" sz="12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Merken we dat we aan efficiëntie inboeten door een gebrek aan deskundigheid? Hoe kunnen we dat aanpakken?</a:t>
                      </a:r>
                      <a:endParaRPr lang="nl-BE" sz="11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l">
                        <a:lnSpc>
                          <a:spcPct val="100000"/>
                        </a:lnSpc>
                        <a:spcBef>
                          <a:spcPts val="600"/>
                        </a:spcBef>
                        <a:spcAft>
                          <a:spcPts val="0"/>
                        </a:spcAft>
                        <a:buFont typeface="Symbol" panose="05050102010706020507" pitchFamily="18" charset="2"/>
                        <a:buChar char=""/>
                      </a:pPr>
                      <a:r>
                        <a:rPr lang="nl-BE" sz="11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Werken we eventueel samen met andere (i.c. meer deskundige) partners wanneer dat nodig is?</a:t>
                      </a:r>
                    </a:p>
                    <a:p>
                      <a:pPr marL="342900" lvl="0" indent="-342900" algn="l">
                        <a:lnSpc>
                          <a:spcPct val="100000"/>
                        </a:lnSpc>
                        <a:spcBef>
                          <a:spcPts val="600"/>
                        </a:spcBef>
                        <a:spcAft>
                          <a:spcPts val="0"/>
                        </a:spcAft>
                        <a:buFont typeface="Symbol" panose="05050102010706020507" pitchFamily="18" charset="2"/>
                        <a:buChar char=""/>
                      </a:pPr>
                      <a:r>
                        <a:rPr lang="nl-BE" sz="11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Verloopt onze besluitvorming ook op een deskundige manier? D.w.z. met voldoende kennis van zaken en professioneel overleg?</a:t>
                      </a:r>
                    </a:p>
                    <a:p>
                      <a:pPr marL="342900" lvl="0" indent="-342900" algn="l">
                        <a:lnSpc>
                          <a:spcPct val="100000"/>
                        </a:lnSpc>
                        <a:spcBef>
                          <a:spcPts val="600"/>
                        </a:spcBef>
                        <a:spcAft>
                          <a:spcPts val="0"/>
                        </a:spcAft>
                        <a:buFont typeface="Symbol" panose="05050102010706020507" pitchFamily="18" charset="2"/>
                        <a:buChar char=""/>
                      </a:pPr>
                      <a:r>
                        <a:rPr lang="nl-BE" sz="11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Wat is er eventueel verder nog bijkomend nodig om deskundig te kunnen handelen/beslissen?</a:t>
                      </a:r>
                    </a:p>
                    <a:p>
                      <a:pPr marL="342900" lvl="0" indent="-342900" algn="l">
                        <a:lnSpc>
                          <a:spcPct val="100000"/>
                        </a:lnSpc>
                        <a:spcBef>
                          <a:spcPts val="600"/>
                        </a:spcBef>
                        <a:spcAft>
                          <a:spcPts val="0"/>
                        </a:spcAft>
                        <a:buFont typeface="Symbol" panose="05050102010706020507" pitchFamily="18" charset="2"/>
                        <a:buChar char=""/>
                      </a:pPr>
                      <a:r>
                        <a:rPr lang="nl-BE" sz="11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Andere: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907043295"/>
                  </a:ext>
                </a:extLst>
              </a:tr>
            </a:tbl>
          </a:graphicData>
        </a:graphic>
      </p:graphicFrame>
    </p:spTree>
    <p:extLst>
      <p:ext uri="{BB962C8B-B14F-4D97-AF65-F5344CB8AC3E}">
        <p14:creationId xmlns:p14="http://schemas.microsoft.com/office/powerpoint/2010/main" val="4006113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Tijdelijke aanduiding voor inhoud 11" descr="Afbeelding met persoon, horloge, verven, hand&#10;&#10;Automatisch gegenereerde beschrijving">
            <a:extLst>
              <a:ext uri="{FF2B5EF4-FFF2-40B4-BE49-F238E27FC236}">
                <a16:creationId xmlns:a16="http://schemas.microsoft.com/office/drawing/2014/main" id="{2B45ABEB-CCE2-177E-120C-9C565FAD4B93}"/>
              </a:ext>
            </a:extLst>
          </p:cNvPr>
          <p:cNvPicPr>
            <a:picLocks noGrp="1" noChangeAspect="1"/>
          </p:cNvPicPr>
          <p:nvPr>
            <p:ph idx="1"/>
          </p:nvPr>
        </p:nvPicPr>
        <p:blipFill rotWithShape="1">
          <a:blip r:embed="rId2"/>
          <a:srcRect r="8464" b="11280"/>
          <a:stretch/>
        </p:blipFill>
        <p:spPr>
          <a:xfrm>
            <a:off x="-386499" y="-1"/>
            <a:ext cx="12578500" cy="6858001"/>
          </a:xfrm>
        </p:spPr>
      </p:pic>
      <p:sp>
        <p:nvSpPr>
          <p:cNvPr id="4" name="Titel 3">
            <a:extLst>
              <a:ext uri="{FF2B5EF4-FFF2-40B4-BE49-F238E27FC236}">
                <a16:creationId xmlns:a16="http://schemas.microsoft.com/office/drawing/2014/main" id="{49EBBE05-AEE3-9A44-B42F-33DC3E9D19A2}"/>
              </a:ext>
            </a:extLst>
          </p:cNvPr>
          <p:cNvSpPr>
            <a:spLocks noGrp="1"/>
          </p:cNvSpPr>
          <p:nvPr>
            <p:ph type="title"/>
          </p:nvPr>
        </p:nvSpPr>
        <p:spPr>
          <a:xfrm>
            <a:off x="772212" y="365125"/>
            <a:ext cx="10184296" cy="1359980"/>
          </a:xfrm>
        </p:spPr>
        <p:txBody>
          <a:bodyPr>
            <a:normAutofit/>
          </a:bodyPr>
          <a:lstStyle/>
          <a:p>
            <a:r>
              <a:rPr lang="nl-NL" sz="4000" dirty="0">
                <a:solidFill>
                  <a:srgbClr val="E28686"/>
                </a:solidFill>
              </a:rPr>
              <a:t>Werkblad voor ethisch gefundeerde besluitvorming</a:t>
            </a:r>
            <a:endParaRPr lang="nl-BE" sz="4000" dirty="0">
              <a:solidFill>
                <a:srgbClr val="E28686"/>
              </a:solidFill>
            </a:endParaRPr>
          </a:p>
        </p:txBody>
      </p:sp>
      <p:sp>
        <p:nvSpPr>
          <p:cNvPr id="3" name="Tijdelijke aanduiding voor dianummer 2">
            <a:extLst>
              <a:ext uri="{FF2B5EF4-FFF2-40B4-BE49-F238E27FC236}">
                <a16:creationId xmlns:a16="http://schemas.microsoft.com/office/drawing/2014/main" id="{BEBD0FCD-6A3B-834C-A525-ADD6EDF4619C}"/>
              </a:ext>
            </a:extLst>
          </p:cNvPr>
          <p:cNvSpPr>
            <a:spLocks noGrp="1"/>
          </p:cNvSpPr>
          <p:nvPr>
            <p:ph type="sldNum" sz="quarter" idx="4294967295"/>
          </p:nvPr>
        </p:nvSpPr>
        <p:spPr>
          <a:xfrm>
            <a:off x="9448800" y="6477000"/>
            <a:ext cx="2743200" cy="365125"/>
          </a:xfrm>
        </p:spPr>
        <p:txBody>
          <a:bodyPr/>
          <a:lstStyle/>
          <a:p>
            <a:fld id="{1D5CFAAA-B96F-5D4A-AD11-CD1A2354611D}" type="slidenum">
              <a:rPr lang="nl-BE" smtClean="0"/>
              <a:t>3</a:t>
            </a:fld>
            <a:endParaRPr lang="nl-BE"/>
          </a:p>
        </p:txBody>
      </p:sp>
    </p:spTree>
    <p:extLst>
      <p:ext uri="{BB962C8B-B14F-4D97-AF65-F5344CB8AC3E}">
        <p14:creationId xmlns:p14="http://schemas.microsoft.com/office/powerpoint/2010/main" val="30812671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inhoud 10" descr="Afbeelding met buitenshuis, water, grond, zand&#10;&#10;Automatisch gegenereerde beschrijving">
            <a:extLst>
              <a:ext uri="{FF2B5EF4-FFF2-40B4-BE49-F238E27FC236}">
                <a16:creationId xmlns:a16="http://schemas.microsoft.com/office/drawing/2014/main" id="{0E0CE31E-E382-E3CE-B66E-1923662F3EA2}"/>
              </a:ext>
            </a:extLst>
          </p:cNvPr>
          <p:cNvPicPr>
            <a:picLocks noGrp="1" noChangeAspect="1"/>
          </p:cNvPicPr>
          <p:nvPr>
            <p:ph sz="half" idx="2"/>
          </p:nvPr>
        </p:nvPicPr>
        <p:blipFill>
          <a:blip r:embed="rId2"/>
          <a:stretch>
            <a:fillRect/>
          </a:stretch>
        </p:blipFill>
        <p:spPr>
          <a:xfrm>
            <a:off x="0" y="-1"/>
            <a:ext cx="10265474" cy="6842579"/>
          </a:xfrm>
        </p:spPr>
      </p:pic>
      <p:sp>
        <p:nvSpPr>
          <p:cNvPr id="12" name="Rechthoek 11">
            <a:extLst>
              <a:ext uri="{FF2B5EF4-FFF2-40B4-BE49-F238E27FC236}">
                <a16:creationId xmlns:a16="http://schemas.microsoft.com/office/drawing/2014/main" id="{5EEFED8B-FF27-7D3E-7754-7275AEFC7DA1}"/>
              </a:ext>
            </a:extLst>
          </p:cNvPr>
          <p:cNvSpPr/>
          <p:nvPr/>
        </p:nvSpPr>
        <p:spPr>
          <a:xfrm>
            <a:off x="6287951" y="1404594"/>
            <a:ext cx="5574211" cy="4553145"/>
          </a:xfrm>
          <a:prstGeom prst="rect">
            <a:avLst/>
          </a:prstGeom>
          <a:solidFill>
            <a:srgbClr val="83AD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jdelijke aanduiding voor dianummer 1">
            <a:extLst>
              <a:ext uri="{FF2B5EF4-FFF2-40B4-BE49-F238E27FC236}">
                <a16:creationId xmlns:a16="http://schemas.microsoft.com/office/drawing/2014/main" id="{91F15E92-B135-6B12-CEEE-726D12DC40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5CFAAA-B96F-5D4A-AD11-CD1A2354611D}" type="slidenum">
              <a:rPr kumimoji="0" lang="nl-BE" sz="1200" b="0" i="0" u="none" strike="noStrike" kern="1200" cap="none" spc="0" normalizeH="0" baseline="0" noProof="0" smtClean="0">
                <a:ln>
                  <a:noFill/>
                </a:ln>
                <a:solidFill>
                  <a:srgbClr val="005B7F"/>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BE" sz="1200" b="0" i="0" u="none" strike="noStrike" kern="1200" cap="none" spc="0" normalizeH="0" baseline="0" noProof="0">
              <a:ln>
                <a:noFill/>
              </a:ln>
              <a:solidFill>
                <a:srgbClr val="005B7F"/>
              </a:solidFill>
              <a:effectLst/>
              <a:uLnTx/>
              <a:uFillTx/>
              <a:latin typeface="Century Gothic" panose="020B0502020202020204" pitchFamily="34" charset="0"/>
              <a:ea typeface="+mn-ea"/>
              <a:cs typeface="+mn-cs"/>
            </a:endParaRPr>
          </a:p>
        </p:txBody>
      </p:sp>
      <p:sp>
        <p:nvSpPr>
          <p:cNvPr id="3" name="Titel 2">
            <a:extLst>
              <a:ext uri="{FF2B5EF4-FFF2-40B4-BE49-F238E27FC236}">
                <a16:creationId xmlns:a16="http://schemas.microsoft.com/office/drawing/2014/main" id="{F22124AD-DE1C-BB84-5675-C68854072CEE}"/>
              </a:ext>
            </a:extLst>
          </p:cNvPr>
          <p:cNvSpPr>
            <a:spLocks noGrp="1"/>
          </p:cNvSpPr>
          <p:nvPr>
            <p:ph type="title"/>
          </p:nvPr>
        </p:nvSpPr>
        <p:spPr>
          <a:xfrm>
            <a:off x="6591300" y="2264535"/>
            <a:ext cx="5000065" cy="2379183"/>
          </a:xfrm>
        </p:spPr>
        <p:txBody>
          <a:bodyPr>
            <a:normAutofit/>
          </a:bodyPr>
          <a:lstStyle/>
          <a:p>
            <a:r>
              <a:rPr lang="nl-NL" sz="3600" b="1" dirty="0">
                <a:solidFill>
                  <a:srgbClr val="005B7F"/>
                </a:solidFill>
                <a:latin typeface="Century Gothic" panose="020B0502020202020204" pitchFamily="34" charset="0"/>
              </a:rPr>
              <a:t>Dimensie 4: </a:t>
            </a:r>
            <a:r>
              <a:rPr lang="nl-BE" sz="3600" b="1" dirty="0">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Opvolging </a:t>
            </a:r>
            <a:br>
              <a:rPr lang="nl-BE" sz="3600" b="1" dirty="0">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br>
            <a:r>
              <a:rPr lang="nl-BE" sz="3600" b="1" i="1" dirty="0">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(care </a:t>
            </a:r>
            <a:r>
              <a:rPr lang="nl-BE" sz="3600" b="1" i="1" dirty="0" err="1">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receiving</a:t>
            </a:r>
            <a:r>
              <a:rPr lang="nl-BE" sz="3600" b="1" i="1" dirty="0">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nl-NL" sz="3600" b="1" i="1" dirty="0">
              <a:solidFill>
                <a:srgbClr val="005B7F"/>
              </a:solidFill>
              <a:latin typeface="Century Gothic" panose="020B0502020202020204" pitchFamily="34" charset="0"/>
            </a:endParaRPr>
          </a:p>
        </p:txBody>
      </p:sp>
    </p:spTree>
    <p:extLst>
      <p:ext uri="{BB962C8B-B14F-4D97-AF65-F5344CB8AC3E}">
        <p14:creationId xmlns:p14="http://schemas.microsoft.com/office/powerpoint/2010/main" val="4507427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4A09E334-1E8E-6E02-78BA-1887674EFDE4}"/>
              </a:ext>
            </a:extLst>
          </p:cNvPr>
          <p:cNvSpPr>
            <a:spLocks noGrp="1"/>
          </p:cNvSpPr>
          <p:nvPr>
            <p:ph type="title"/>
          </p:nvPr>
        </p:nvSpPr>
        <p:spPr>
          <a:xfrm>
            <a:off x="838200" y="365126"/>
            <a:ext cx="10276840" cy="365126"/>
          </a:xfrm>
        </p:spPr>
        <p:txBody>
          <a:bodyPr>
            <a:normAutofit/>
          </a:bodyPr>
          <a:lstStyle/>
          <a:p>
            <a:r>
              <a:rPr lang="nl-NL" sz="1600" dirty="0">
                <a:solidFill>
                  <a:srgbClr val="E28686"/>
                </a:solidFill>
              </a:rPr>
              <a:t>Oriënterend vragenkader: De vijf dimensies van de zorgethiek</a:t>
            </a:r>
            <a:endParaRPr lang="nl-BE" sz="1600" dirty="0"/>
          </a:p>
        </p:txBody>
      </p:sp>
      <p:sp>
        <p:nvSpPr>
          <p:cNvPr id="5" name="Tijdelijke aanduiding voor dianummer 4">
            <a:extLst>
              <a:ext uri="{FF2B5EF4-FFF2-40B4-BE49-F238E27FC236}">
                <a16:creationId xmlns:a16="http://schemas.microsoft.com/office/drawing/2014/main" id="{2D60B7EB-6FAB-2E47-844F-1F25DACBC872}"/>
              </a:ext>
            </a:extLst>
          </p:cNvPr>
          <p:cNvSpPr>
            <a:spLocks noGrp="1"/>
          </p:cNvSpPr>
          <p:nvPr>
            <p:ph type="sldNum" sz="quarter" idx="10"/>
          </p:nvPr>
        </p:nvSpPr>
        <p:spPr/>
        <p:txBody>
          <a:bodyPr/>
          <a:lstStyle/>
          <a:p>
            <a:fld id="{1D5CFAAA-B96F-5D4A-AD11-CD1A2354611D}" type="slidenum">
              <a:rPr lang="nl-BE" smtClean="0"/>
              <a:t>31</a:t>
            </a:fld>
            <a:endParaRPr lang="nl-BE"/>
          </a:p>
        </p:txBody>
      </p:sp>
      <p:graphicFrame>
        <p:nvGraphicFramePr>
          <p:cNvPr id="21" name="Tabel 21">
            <a:extLst>
              <a:ext uri="{FF2B5EF4-FFF2-40B4-BE49-F238E27FC236}">
                <a16:creationId xmlns:a16="http://schemas.microsoft.com/office/drawing/2014/main" id="{5D0F9E22-C280-7967-F48B-31C2685CA450}"/>
              </a:ext>
            </a:extLst>
          </p:cNvPr>
          <p:cNvGraphicFramePr>
            <a:graphicFrameLocks noGrp="1"/>
          </p:cNvGraphicFramePr>
          <p:nvPr>
            <p:extLst>
              <p:ext uri="{D42A27DB-BD31-4B8C-83A1-F6EECF244321}">
                <p14:modId xmlns:p14="http://schemas.microsoft.com/office/powerpoint/2010/main" val="2813966712"/>
              </p:ext>
            </p:extLst>
          </p:nvPr>
        </p:nvGraphicFramePr>
        <p:xfrm>
          <a:off x="838200" y="1055804"/>
          <a:ext cx="10276837" cy="5090472"/>
        </p:xfrm>
        <a:graphic>
          <a:graphicData uri="http://schemas.openxmlformats.org/drawingml/2006/table">
            <a:tbl>
              <a:tblPr firstRow="1" bandRow="1">
                <a:tableStyleId>{5C22544A-7EE6-4342-B048-85BDC9FD1C3A}</a:tableStyleId>
              </a:tblPr>
              <a:tblGrid>
                <a:gridCol w="5449478">
                  <a:extLst>
                    <a:ext uri="{9D8B030D-6E8A-4147-A177-3AD203B41FA5}">
                      <a16:colId xmlns:a16="http://schemas.microsoft.com/office/drawing/2014/main" val="1820684881"/>
                    </a:ext>
                  </a:extLst>
                </a:gridCol>
                <a:gridCol w="1677971">
                  <a:extLst>
                    <a:ext uri="{9D8B030D-6E8A-4147-A177-3AD203B41FA5}">
                      <a16:colId xmlns:a16="http://schemas.microsoft.com/office/drawing/2014/main" val="991955303"/>
                    </a:ext>
                  </a:extLst>
                </a:gridCol>
                <a:gridCol w="1715679">
                  <a:extLst>
                    <a:ext uri="{9D8B030D-6E8A-4147-A177-3AD203B41FA5}">
                      <a16:colId xmlns:a16="http://schemas.microsoft.com/office/drawing/2014/main" val="75514554"/>
                    </a:ext>
                  </a:extLst>
                </a:gridCol>
                <a:gridCol w="1433709">
                  <a:extLst>
                    <a:ext uri="{9D8B030D-6E8A-4147-A177-3AD203B41FA5}">
                      <a16:colId xmlns:a16="http://schemas.microsoft.com/office/drawing/2014/main" val="3941077493"/>
                    </a:ext>
                  </a:extLst>
                </a:gridCol>
              </a:tblGrid>
              <a:tr h="1099605">
                <a:tc>
                  <a:txBody>
                    <a:bodyPr/>
                    <a:lstStyle/>
                    <a:p>
                      <a:r>
                        <a:rPr lang="nl-NL" sz="2400" b="1" dirty="0">
                          <a:solidFill>
                            <a:srgbClr val="005B7F"/>
                          </a:solidFill>
                          <a:latin typeface="Century Gothic" panose="020B0502020202020204" pitchFamily="34" charset="0"/>
                        </a:rPr>
                        <a:t>Dimensie </a:t>
                      </a:r>
                      <a:r>
                        <a:rPr lang="nl-BE" sz="2400" b="1" dirty="0">
                          <a:solidFill>
                            <a:srgbClr val="005B7F"/>
                          </a:solidFill>
                          <a:latin typeface="Century Gothic" panose="020B0502020202020204" pitchFamily="34" charset="0"/>
                        </a:rPr>
                        <a:t>4: </a:t>
                      </a:r>
                      <a:r>
                        <a:rPr lang="nl-BE" sz="2400" b="1" dirty="0">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Opvolging </a:t>
                      </a:r>
                      <a:br>
                        <a:rPr lang="nl-BE" sz="2400" b="1" dirty="0">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br>
                      <a:r>
                        <a:rPr lang="nl-BE" sz="2400" b="1" i="1" dirty="0">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(care </a:t>
                      </a:r>
                      <a:r>
                        <a:rPr lang="nl-BE" sz="2400" b="1" i="1" dirty="0" err="1">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receiving</a:t>
                      </a:r>
                      <a:r>
                        <a:rPr lang="nl-BE" sz="2400" b="1" i="1" dirty="0">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nl-NL" sz="2400" b="1" i="1" dirty="0">
                        <a:solidFill>
                          <a:srgbClr val="005B7F"/>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Niet van toepassing</a:t>
                      </a:r>
                    </a:p>
                    <a:p>
                      <a:r>
                        <a:rPr lang="nl-BE" sz="1400" b="0" i="1" dirty="0">
                          <a:solidFill>
                            <a:srgbClr val="4D4D4D"/>
                          </a:solidFill>
                          <a:latin typeface="Century Gothic" panose="020B0502020202020204" pitchFamily="34" charset="0"/>
                        </a:rPr>
                        <a:t>(</a:t>
                      </a:r>
                      <a:r>
                        <a:rPr lang="nl-BE" sz="1400" b="0" i="1" dirty="0" err="1">
                          <a:solidFill>
                            <a:srgbClr val="4D4D4D"/>
                          </a:solidFill>
                          <a:latin typeface="Century Gothic" panose="020B0502020202020204" pitchFamily="34" charset="0"/>
                        </a:rPr>
                        <a:t>schrapbaar</a:t>
                      </a:r>
                      <a:r>
                        <a:rPr lang="nl-BE" sz="1400" b="0" i="1" dirty="0">
                          <a:solidFill>
                            <a:srgbClr val="4D4D4D"/>
                          </a:solidFill>
                          <a:latin typeface="Century Gothic" panose="020B0502020202020204" pitchFamily="34" charset="0"/>
                        </a:rPr>
                        <a:t>)</a:t>
                      </a:r>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Waarschijnlijk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Zeker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915690712"/>
                  </a:ext>
                </a:extLst>
              </a:tr>
              <a:tr h="1250929">
                <a:tc>
                  <a:txBody>
                    <a:bodyPr/>
                    <a:lstStyle/>
                    <a:p>
                      <a:r>
                        <a:rPr lang="nl-NL" sz="1400" b="1" dirty="0">
                          <a:solidFill>
                            <a:srgbClr val="65A0B2"/>
                          </a:solidFill>
                          <a:latin typeface="Century Gothic" panose="020B0502020202020204" pitchFamily="34" charset="0"/>
                        </a:rPr>
                        <a:t>Duiding</a:t>
                      </a:r>
                      <a:r>
                        <a:rPr lang="nl-NL" sz="1400" b="0" dirty="0">
                          <a:solidFill>
                            <a:srgbClr val="65A0B2"/>
                          </a:solidFill>
                          <a:latin typeface="Century Gothic" panose="020B0502020202020204" pitchFamily="34" charset="0"/>
                        </a:rPr>
                        <a:t>: </a:t>
                      </a:r>
                      <a:r>
                        <a:rPr lang="nl-BE" sz="1400" dirty="0">
                          <a:solidFill>
                            <a:srgbClr val="65A0B2"/>
                          </a:solidFill>
                          <a:effectLst/>
                          <a:latin typeface="Century Gothic" panose="020B0502020202020204" pitchFamily="34" charset="0"/>
                          <a:ea typeface="Calibri" panose="020F0502020204030204" pitchFamily="34" charset="0"/>
                          <a:cs typeface="Times New Roman" panose="02020603050405020304" pitchFamily="18" charset="0"/>
                        </a:rPr>
                        <a:t>Deze dimensie houdt in dat we concreet nagaan wat de consequenties zijn van gemaakte keuzes/gedane acties. Dat we de situatie blijven opvolgen, zowel op korte als op lange termijn.</a:t>
                      </a:r>
                      <a:endParaRPr lang="nl-NL" sz="1400" b="0" dirty="0">
                        <a:solidFill>
                          <a:srgbClr val="65A0B2"/>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NL"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NL"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NL"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91321068"/>
                  </a:ext>
                </a:extLst>
              </a:tr>
              <a:tr h="2739938">
                <a:tc>
                  <a:txBody>
                    <a:bodyPr/>
                    <a:lstStyle/>
                    <a:p>
                      <a:r>
                        <a:rPr lang="nl-NL" sz="1400" b="1" dirty="0">
                          <a:solidFill>
                            <a:srgbClr val="4D4D4D"/>
                          </a:solidFill>
                          <a:latin typeface="Century Gothic" panose="020B0502020202020204" pitchFamily="34" charset="0"/>
                        </a:rPr>
                        <a:t>Ethische richtvragen</a:t>
                      </a:r>
                      <a:r>
                        <a:rPr lang="nl-NL" sz="1400" b="0" dirty="0">
                          <a:solidFill>
                            <a:srgbClr val="4D4D4D"/>
                          </a:solidFill>
                          <a:latin typeface="Century Gothic" panose="020B0502020202020204" pitchFamily="34" charset="0"/>
                        </a:rPr>
                        <a:t>:</a:t>
                      </a:r>
                    </a:p>
                    <a:p>
                      <a:endParaRPr lang="nl-NL" sz="1400" b="0" dirty="0">
                        <a:solidFill>
                          <a:srgbClr val="4D4D4D"/>
                        </a:solidFill>
                        <a:latin typeface="Century Gothic" panose="020B0502020202020204" pitchFamily="34" charset="0"/>
                      </a:endParaRPr>
                    </a:p>
                    <a:p>
                      <a:pPr marL="342900" lvl="0" indent="-342900" algn="l">
                        <a:lnSpc>
                          <a:spcPct val="120000"/>
                        </a:lnSpc>
                        <a:spcBef>
                          <a:spcPts val="600"/>
                        </a:spcBef>
                        <a:spcAft>
                          <a:spcPts val="0"/>
                        </a:spcAft>
                        <a:buFont typeface="Symbol" panose="05050102010706020507" pitchFamily="18" charset="2"/>
                        <a:buChar char=""/>
                      </a:pPr>
                      <a:r>
                        <a:rPr lang="nl-BE" sz="14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Hebben onze gemaakte keuzes/gestelde prioriteiten een positief gevolg gehad? </a:t>
                      </a:r>
                      <a:endParaRPr lang="nl-BE" sz="1400" dirty="0">
                        <a:solidFill>
                          <a:srgbClr val="363637"/>
                        </a:solidFill>
                        <a:effectLst/>
                        <a:latin typeface="Corbel" panose="020B0503020204020204" pitchFamily="34" charset="0"/>
                        <a:ea typeface="Calibri" panose="020F0502020204030204" pitchFamily="34" charset="0"/>
                        <a:cs typeface="Times New Roman" panose="02020603050405020304" pitchFamily="18" charset="0"/>
                      </a:endParaRPr>
                    </a:p>
                    <a:p>
                      <a:pPr marL="342900" lvl="0" indent="-342900" algn="l">
                        <a:lnSpc>
                          <a:spcPct val="120000"/>
                        </a:lnSpc>
                        <a:spcAft>
                          <a:spcPts val="0"/>
                        </a:spcAft>
                        <a:buFont typeface="Symbol" panose="05050102010706020507" pitchFamily="18" charset="2"/>
                        <a:buChar char=""/>
                      </a:pPr>
                      <a:r>
                        <a:rPr lang="nl-BE" sz="14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Heeft het geholpen? Maakt het een verschil? Is er een verbetering? In welk opzicht?</a:t>
                      </a:r>
                      <a:endParaRPr lang="nl-BE" sz="1400" dirty="0">
                        <a:solidFill>
                          <a:srgbClr val="363637"/>
                        </a:solidFill>
                        <a:effectLst/>
                        <a:latin typeface="Corbel" panose="020B0503020204020204" pitchFamily="34" charset="0"/>
                        <a:ea typeface="Calibri" panose="020F0502020204030204" pitchFamily="34" charset="0"/>
                        <a:cs typeface="Times New Roman" panose="02020603050405020304" pitchFamily="18"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907043295"/>
                  </a:ext>
                </a:extLst>
              </a:tr>
            </a:tbl>
          </a:graphicData>
        </a:graphic>
      </p:graphicFrame>
    </p:spTree>
    <p:extLst>
      <p:ext uri="{BB962C8B-B14F-4D97-AF65-F5344CB8AC3E}">
        <p14:creationId xmlns:p14="http://schemas.microsoft.com/office/powerpoint/2010/main" val="40677861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4A09E334-1E8E-6E02-78BA-1887674EFDE4}"/>
              </a:ext>
            </a:extLst>
          </p:cNvPr>
          <p:cNvSpPr>
            <a:spLocks noGrp="1"/>
          </p:cNvSpPr>
          <p:nvPr>
            <p:ph type="title"/>
          </p:nvPr>
        </p:nvSpPr>
        <p:spPr>
          <a:xfrm>
            <a:off x="838200" y="365126"/>
            <a:ext cx="10276840" cy="365126"/>
          </a:xfrm>
        </p:spPr>
        <p:txBody>
          <a:bodyPr>
            <a:normAutofit/>
          </a:bodyPr>
          <a:lstStyle/>
          <a:p>
            <a:r>
              <a:rPr lang="nl-NL" sz="1600" dirty="0">
                <a:solidFill>
                  <a:srgbClr val="E28686"/>
                </a:solidFill>
              </a:rPr>
              <a:t>Oriënterend vragenkader: De vijf dimensies van de zorgethiek</a:t>
            </a:r>
            <a:endParaRPr lang="nl-BE" sz="1600" dirty="0"/>
          </a:p>
        </p:txBody>
      </p:sp>
      <p:sp>
        <p:nvSpPr>
          <p:cNvPr id="5" name="Tijdelijke aanduiding voor dianummer 4">
            <a:extLst>
              <a:ext uri="{FF2B5EF4-FFF2-40B4-BE49-F238E27FC236}">
                <a16:creationId xmlns:a16="http://schemas.microsoft.com/office/drawing/2014/main" id="{2D60B7EB-6FAB-2E47-844F-1F25DACBC872}"/>
              </a:ext>
            </a:extLst>
          </p:cNvPr>
          <p:cNvSpPr>
            <a:spLocks noGrp="1"/>
          </p:cNvSpPr>
          <p:nvPr>
            <p:ph type="sldNum" sz="quarter" idx="10"/>
          </p:nvPr>
        </p:nvSpPr>
        <p:spPr/>
        <p:txBody>
          <a:bodyPr/>
          <a:lstStyle/>
          <a:p>
            <a:fld id="{1D5CFAAA-B96F-5D4A-AD11-CD1A2354611D}" type="slidenum">
              <a:rPr lang="nl-BE" smtClean="0"/>
              <a:t>32</a:t>
            </a:fld>
            <a:endParaRPr lang="nl-BE"/>
          </a:p>
        </p:txBody>
      </p:sp>
      <p:graphicFrame>
        <p:nvGraphicFramePr>
          <p:cNvPr id="21" name="Tabel 21">
            <a:extLst>
              <a:ext uri="{FF2B5EF4-FFF2-40B4-BE49-F238E27FC236}">
                <a16:creationId xmlns:a16="http://schemas.microsoft.com/office/drawing/2014/main" id="{5D0F9E22-C280-7967-F48B-31C2685CA450}"/>
              </a:ext>
            </a:extLst>
          </p:cNvPr>
          <p:cNvGraphicFramePr>
            <a:graphicFrameLocks noGrp="1"/>
          </p:cNvGraphicFramePr>
          <p:nvPr>
            <p:extLst>
              <p:ext uri="{D42A27DB-BD31-4B8C-83A1-F6EECF244321}">
                <p14:modId xmlns:p14="http://schemas.microsoft.com/office/powerpoint/2010/main" val="2969953197"/>
              </p:ext>
            </p:extLst>
          </p:nvPr>
        </p:nvGraphicFramePr>
        <p:xfrm>
          <a:off x="838200" y="1055804"/>
          <a:ext cx="10276837" cy="5297862"/>
        </p:xfrm>
        <a:graphic>
          <a:graphicData uri="http://schemas.openxmlformats.org/drawingml/2006/table">
            <a:tbl>
              <a:tblPr firstRow="1" bandRow="1">
                <a:tableStyleId>{5C22544A-7EE6-4342-B048-85BDC9FD1C3A}</a:tableStyleId>
              </a:tblPr>
              <a:tblGrid>
                <a:gridCol w="5600307">
                  <a:extLst>
                    <a:ext uri="{9D8B030D-6E8A-4147-A177-3AD203B41FA5}">
                      <a16:colId xmlns:a16="http://schemas.microsoft.com/office/drawing/2014/main" val="1820684881"/>
                    </a:ext>
                  </a:extLst>
                </a:gridCol>
                <a:gridCol w="1593130">
                  <a:extLst>
                    <a:ext uri="{9D8B030D-6E8A-4147-A177-3AD203B41FA5}">
                      <a16:colId xmlns:a16="http://schemas.microsoft.com/office/drawing/2014/main" val="991955303"/>
                    </a:ext>
                  </a:extLst>
                </a:gridCol>
                <a:gridCol w="1668544">
                  <a:extLst>
                    <a:ext uri="{9D8B030D-6E8A-4147-A177-3AD203B41FA5}">
                      <a16:colId xmlns:a16="http://schemas.microsoft.com/office/drawing/2014/main" val="75514554"/>
                    </a:ext>
                  </a:extLst>
                </a:gridCol>
                <a:gridCol w="1414856">
                  <a:extLst>
                    <a:ext uri="{9D8B030D-6E8A-4147-A177-3AD203B41FA5}">
                      <a16:colId xmlns:a16="http://schemas.microsoft.com/office/drawing/2014/main" val="3941077493"/>
                    </a:ext>
                  </a:extLst>
                </a:gridCol>
              </a:tblGrid>
              <a:tr h="989349">
                <a:tc>
                  <a:txBody>
                    <a:bodyPr/>
                    <a:lstStyle/>
                    <a:p>
                      <a:r>
                        <a:rPr lang="nl-BE" sz="2400" b="1" dirty="0">
                          <a:solidFill>
                            <a:srgbClr val="005B7F"/>
                          </a:solidFill>
                          <a:latin typeface="Century Gothic" panose="020B0502020202020204" pitchFamily="34" charset="0"/>
                        </a:rPr>
                        <a:t>Dimensie 4: </a:t>
                      </a:r>
                      <a:r>
                        <a:rPr lang="nl-BE" sz="2400" b="1" dirty="0">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Opvolging </a:t>
                      </a:r>
                      <a:br>
                        <a:rPr lang="nl-BE" sz="2400" b="1" dirty="0">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br>
                      <a:r>
                        <a:rPr lang="nl-BE" sz="2400" b="1" i="1" dirty="0">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(care </a:t>
                      </a:r>
                      <a:r>
                        <a:rPr lang="nl-BE" sz="2400" b="1" i="1" dirty="0" err="1">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receiving</a:t>
                      </a:r>
                      <a:r>
                        <a:rPr lang="nl-BE" sz="2400" b="1" i="1" dirty="0">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nl-NL" sz="2400" b="1" i="1" dirty="0">
                        <a:solidFill>
                          <a:srgbClr val="005B7F"/>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Niet van toepassing</a:t>
                      </a:r>
                    </a:p>
                    <a:p>
                      <a:r>
                        <a:rPr lang="nl-BE" sz="1400" b="0" i="1" dirty="0">
                          <a:solidFill>
                            <a:srgbClr val="4D4D4D"/>
                          </a:solidFill>
                          <a:latin typeface="Century Gothic" panose="020B0502020202020204" pitchFamily="34" charset="0"/>
                        </a:rPr>
                        <a:t>(</a:t>
                      </a:r>
                      <a:r>
                        <a:rPr lang="nl-BE" sz="1400" b="0" i="1" dirty="0" err="1">
                          <a:solidFill>
                            <a:srgbClr val="4D4D4D"/>
                          </a:solidFill>
                          <a:latin typeface="Century Gothic" panose="020B0502020202020204" pitchFamily="34" charset="0"/>
                        </a:rPr>
                        <a:t>schrapbaar</a:t>
                      </a:r>
                      <a:r>
                        <a:rPr lang="nl-BE" sz="1400" b="0" i="1" dirty="0">
                          <a:solidFill>
                            <a:srgbClr val="4D4D4D"/>
                          </a:solidFill>
                          <a:latin typeface="Century Gothic" panose="020B0502020202020204" pitchFamily="34" charset="0"/>
                        </a:rPr>
                        <a:t>)</a:t>
                      </a:r>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Waarschijnlijk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Zeker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915690712"/>
                  </a:ext>
                </a:extLst>
              </a:tr>
              <a:tr h="4308513">
                <a:tc>
                  <a:txBody>
                    <a:bodyPr/>
                    <a:lstStyle/>
                    <a:p>
                      <a:pPr algn="l">
                        <a:lnSpc>
                          <a:spcPct val="100000"/>
                        </a:lnSpc>
                        <a:spcBef>
                          <a:spcPts val="600"/>
                        </a:spcBef>
                        <a:tabLst>
                          <a:tab pos="90170" algn="l"/>
                        </a:tabLst>
                      </a:pPr>
                      <a:r>
                        <a:rPr lang="nl-BE" sz="1200" b="1"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rPr>
                        <a:t>Illustratieve voorbeeldvragen:</a:t>
                      </a:r>
                    </a:p>
                    <a:p>
                      <a:pPr algn="l">
                        <a:lnSpc>
                          <a:spcPct val="100000"/>
                        </a:lnSpc>
                        <a:spcBef>
                          <a:spcPts val="600"/>
                        </a:spcBef>
                        <a:tabLst>
                          <a:tab pos="90170" algn="l"/>
                        </a:tabLst>
                      </a:pPr>
                      <a:endParaRPr lang="nl-BE" sz="12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l">
                        <a:lnSpc>
                          <a:spcPct val="100000"/>
                        </a:lnSpc>
                        <a:spcBef>
                          <a:spcPts val="600"/>
                        </a:spcBef>
                        <a:spcAft>
                          <a:spcPts val="0"/>
                        </a:spcAft>
                        <a:buFont typeface="Symbol" panose="05050102010706020507" pitchFamily="18" charset="2"/>
                        <a:buChar char=""/>
                      </a:pPr>
                      <a:r>
                        <a:rPr lang="nl-BE" sz="11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Waar zien we het verschil? Is het zichtbaar/aantoonbaar?</a:t>
                      </a:r>
                    </a:p>
                    <a:p>
                      <a:pPr marL="342900" lvl="0" indent="-342900" algn="l">
                        <a:lnSpc>
                          <a:spcPct val="100000"/>
                        </a:lnSpc>
                        <a:spcBef>
                          <a:spcPts val="600"/>
                        </a:spcBef>
                        <a:spcAft>
                          <a:spcPts val="0"/>
                        </a:spcAft>
                        <a:buFont typeface="Symbol" panose="05050102010706020507" pitchFamily="18" charset="2"/>
                        <a:buChar char=""/>
                      </a:pPr>
                      <a:r>
                        <a:rPr lang="nl-BE" sz="11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Waar speelt de verbetering zich precies af? </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Is dat op het niveau van de zorg en ondersteuning? Kwaliteit ervan? Tevredenheid van zorgvragers/medewerkers? …</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Op niveau van personeelsbeleid? Instroom, retentie, welzijn op het werk, medewerkerstevredenheid, …</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Op niveau van financieel-economisch beleid?</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Op vlak van samenwerking met externe partners? De omgeving? </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 </a:t>
                      </a:r>
                    </a:p>
                    <a:p>
                      <a:pPr marL="342900" lvl="0" indent="-342900" algn="l">
                        <a:lnSpc>
                          <a:spcPct val="100000"/>
                        </a:lnSpc>
                        <a:spcBef>
                          <a:spcPts val="600"/>
                        </a:spcBef>
                        <a:spcAft>
                          <a:spcPts val="0"/>
                        </a:spcAft>
                        <a:buFont typeface="Symbol" panose="05050102010706020507" pitchFamily="18" charset="2"/>
                        <a:buChar char=""/>
                      </a:pPr>
                      <a:r>
                        <a:rPr lang="nl-BE" sz="11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Wat doen we wanneer we geen verbetering kunnen vaststellen? </a:t>
                      </a:r>
                    </a:p>
                    <a:p>
                      <a:pPr marL="342900" lvl="0" indent="-342900" algn="l">
                        <a:lnSpc>
                          <a:spcPct val="100000"/>
                        </a:lnSpc>
                        <a:spcBef>
                          <a:spcPts val="600"/>
                        </a:spcBef>
                        <a:spcAft>
                          <a:spcPts val="0"/>
                        </a:spcAft>
                        <a:buFont typeface="Symbol" panose="05050102010706020507" pitchFamily="18" charset="2"/>
                        <a:buChar char=""/>
                      </a:pPr>
                      <a:r>
                        <a:rPr lang="nl-BE" sz="11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Hoe passen we aan? </a:t>
                      </a:r>
                    </a:p>
                    <a:p>
                      <a:pPr marL="342900" lvl="0" indent="-342900" algn="l">
                        <a:lnSpc>
                          <a:spcPct val="100000"/>
                        </a:lnSpc>
                        <a:spcBef>
                          <a:spcPts val="600"/>
                        </a:spcBef>
                        <a:spcAft>
                          <a:spcPts val="0"/>
                        </a:spcAft>
                        <a:buFont typeface="Symbol" panose="05050102010706020507" pitchFamily="18" charset="2"/>
                        <a:buChar char=""/>
                      </a:pPr>
                      <a:r>
                        <a:rPr lang="nl-BE" sz="11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Wanneer doen we dat? </a:t>
                      </a:r>
                    </a:p>
                    <a:p>
                      <a:pPr marL="342900" lvl="0" indent="-342900" algn="l">
                        <a:lnSpc>
                          <a:spcPct val="100000"/>
                        </a:lnSpc>
                        <a:spcBef>
                          <a:spcPts val="600"/>
                        </a:spcBef>
                        <a:spcAft>
                          <a:spcPts val="0"/>
                        </a:spcAft>
                        <a:buFont typeface="Symbol" panose="05050102010706020507" pitchFamily="18" charset="2"/>
                        <a:buChar char=""/>
                      </a:pPr>
                      <a:r>
                        <a:rPr lang="nl-BE" sz="11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Nemen we bij deze reflecties zowel het korte termijn- als langetermijnperspectief in overweging?</a:t>
                      </a:r>
                    </a:p>
                    <a:p>
                      <a:pPr marL="342900" lvl="0" indent="-342900" algn="l">
                        <a:lnSpc>
                          <a:spcPct val="100000"/>
                        </a:lnSpc>
                        <a:spcBef>
                          <a:spcPts val="600"/>
                        </a:spcBef>
                        <a:spcAft>
                          <a:spcPts val="0"/>
                        </a:spcAft>
                        <a:buFont typeface="Symbol" panose="05050102010706020507" pitchFamily="18" charset="2"/>
                        <a:buChar char=""/>
                      </a:pPr>
                      <a:r>
                        <a:rPr lang="nl-BE" sz="11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Andere: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907043295"/>
                  </a:ext>
                </a:extLst>
              </a:tr>
            </a:tbl>
          </a:graphicData>
        </a:graphic>
      </p:graphicFrame>
    </p:spTree>
    <p:extLst>
      <p:ext uri="{BB962C8B-B14F-4D97-AF65-F5344CB8AC3E}">
        <p14:creationId xmlns:p14="http://schemas.microsoft.com/office/powerpoint/2010/main" val="3145201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inhoud 10" descr="Afbeelding met buitenshuis, water, grond, zand&#10;&#10;Automatisch gegenereerde beschrijving">
            <a:extLst>
              <a:ext uri="{FF2B5EF4-FFF2-40B4-BE49-F238E27FC236}">
                <a16:creationId xmlns:a16="http://schemas.microsoft.com/office/drawing/2014/main" id="{0E0CE31E-E382-E3CE-B66E-1923662F3EA2}"/>
              </a:ext>
            </a:extLst>
          </p:cNvPr>
          <p:cNvPicPr>
            <a:picLocks noGrp="1" noChangeAspect="1"/>
          </p:cNvPicPr>
          <p:nvPr>
            <p:ph sz="half" idx="2"/>
          </p:nvPr>
        </p:nvPicPr>
        <p:blipFill>
          <a:blip r:embed="rId2"/>
          <a:stretch>
            <a:fillRect/>
          </a:stretch>
        </p:blipFill>
        <p:spPr>
          <a:xfrm>
            <a:off x="0" y="-1"/>
            <a:ext cx="10265474" cy="6842579"/>
          </a:xfrm>
        </p:spPr>
      </p:pic>
      <p:sp>
        <p:nvSpPr>
          <p:cNvPr id="12" name="Rechthoek 11">
            <a:extLst>
              <a:ext uri="{FF2B5EF4-FFF2-40B4-BE49-F238E27FC236}">
                <a16:creationId xmlns:a16="http://schemas.microsoft.com/office/drawing/2014/main" id="{5EEFED8B-FF27-7D3E-7754-7275AEFC7DA1}"/>
              </a:ext>
            </a:extLst>
          </p:cNvPr>
          <p:cNvSpPr/>
          <p:nvPr/>
        </p:nvSpPr>
        <p:spPr>
          <a:xfrm>
            <a:off x="6287951" y="1404594"/>
            <a:ext cx="5574211" cy="4553145"/>
          </a:xfrm>
          <a:prstGeom prst="rect">
            <a:avLst/>
          </a:prstGeom>
          <a:solidFill>
            <a:srgbClr val="83AD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jdelijke aanduiding voor dianummer 1">
            <a:extLst>
              <a:ext uri="{FF2B5EF4-FFF2-40B4-BE49-F238E27FC236}">
                <a16:creationId xmlns:a16="http://schemas.microsoft.com/office/drawing/2014/main" id="{91F15E92-B135-6B12-CEEE-726D12DC40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5CFAAA-B96F-5D4A-AD11-CD1A2354611D}" type="slidenum">
              <a:rPr kumimoji="0" lang="nl-BE" sz="1200" b="0" i="0" u="none" strike="noStrike" kern="1200" cap="none" spc="0" normalizeH="0" baseline="0" noProof="0" smtClean="0">
                <a:ln>
                  <a:noFill/>
                </a:ln>
                <a:solidFill>
                  <a:srgbClr val="005B7F"/>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BE" sz="1200" b="0" i="0" u="none" strike="noStrike" kern="1200" cap="none" spc="0" normalizeH="0" baseline="0" noProof="0">
              <a:ln>
                <a:noFill/>
              </a:ln>
              <a:solidFill>
                <a:srgbClr val="005B7F"/>
              </a:solidFill>
              <a:effectLst/>
              <a:uLnTx/>
              <a:uFillTx/>
              <a:latin typeface="Century Gothic" panose="020B0502020202020204" pitchFamily="34" charset="0"/>
              <a:ea typeface="+mn-ea"/>
              <a:cs typeface="+mn-cs"/>
            </a:endParaRPr>
          </a:p>
        </p:txBody>
      </p:sp>
      <p:sp>
        <p:nvSpPr>
          <p:cNvPr id="3" name="Titel 2">
            <a:extLst>
              <a:ext uri="{FF2B5EF4-FFF2-40B4-BE49-F238E27FC236}">
                <a16:creationId xmlns:a16="http://schemas.microsoft.com/office/drawing/2014/main" id="{F22124AD-DE1C-BB84-5675-C68854072CEE}"/>
              </a:ext>
            </a:extLst>
          </p:cNvPr>
          <p:cNvSpPr>
            <a:spLocks noGrp="1"/>
          </p:cNvSpPr>
          <p:nvPr>
            <p:ph type="title"/>
          </p:nvPr>
        </p:nvSpPr>
        <p:spPr>
          <a:xfrm>
            <a:off x="6591300" y="2264535"/>
            <a:ext cx="5000065" cy="2379183"/>
          </a:xfrm>
        </p:spPr>
        <p:txBody>
          <a:bodyPr>
            <a:normAutofit/>
          </a:bodyPr>
          <a:lstStyle/>
          <a:p>
            <a:r>
              <a:rPr lang="nl-NL" sz="3600" b="1" dirty="0">
                <a:solidFill>
                  <a:srgbClr val="005B7F"/>
                </a:solidFill>
                <a:latin typeface="Century Gothic" panose="020B0502020202020204" pitchFamily="34" charset="0"/>
              </a:rPr>
              <a:t>Dimensie </a:t>
            </a:r>
            <a:r>
              <a:rPr lang="nl-BE" sz="3600" b="1" dirty="0">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5: Samenwerking in solidariteit</a:t>
            </a:r>
            <a:br>
              <a:rPr lang="nl-BE" sz="3600" b="1" dirty="0">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br>
            <a:r>
              <a:rPr lang="nl-BE" sz="3600" b="1" i="1" dirty="0">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a:t>
            </a:r>
            <a:r>
              <a:rPr lang="nl-BE" sz="3600" b="1" i="1" dirty="0" err="1">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caring</a:t>
            </a:r>
            <a:r>
              <a:rPr lang="nl-BE" sz="3600" b="1" i="1" dirty="0">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 </a:t>
            </a:r>
            <a:r>
              <a:rPr lang="nl-BE" sz="3600" b="1" i="1" dirty="0" err="1">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with</a:t>
            </a:r>
            <a:r>
              <a:rPr lang="nl-BE" sz="3600" b="1" i="1" dirty="0">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nl-NL" sz="3600" b="1" i="1" dirty="0">
              <a:solidFill>
                <a:srgbClr val="005B7F"/>
              </a:solidFill>
              <a:latin typeface="Century Gothic" panose="020B0502020202020204" pitchFamily="34" charset="0"/>
            </a:endParaRPr>
          </a:p>
        </p:txBody>
      </p:sp>
    </p:spTree>
    <p:extLst>
      <p:ext uri="{BB962C8B-B14F-4D97-AF65-F5344CB8AC3E}">
        <p14:creationId xmlns:p14="http://schemas.microsoft.com/office/powerpoint/2010/main" val="16765583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4A09E334-1E8E-6E02-78BA-1887674EFDE4}"/>
              </a:ext>
            </a:extLst>
          </p:cNvPr>
          <p:cNvSpPr>
            <a:spLocks noGrp="1"/>
          </p:cNvSpPr>
          <p:nvPr>
            <p:ph type="title"/>
          </p:nvPr>
        </p:nvSpPr>
        <p:spPr>
          <a:xfrm>
            <a:off x="838200" y="365126"/>
            <a:ext cx="10276840" cy="365126"/>
          </a:xfrm>
        </p:spPr>
        <p:txBody>
          <a:bodyPr>
            <a:normAutofit/>
          </a:bodyPr>
          <a:lstStyle/>
          <a:p>
            <a:r>
              <a:rPr lang="nl-NL" sz="1600" dirty="0">
                <a:solidFill>
                  <a:srgbClr val="E28686"/>
                </a:solidFill>
              </a:rPr>
              <a:t>Oriënterend vragenkader: De vijf dimensies van de zorgethiek</a:t>
            </a:r>
            <a:endParaRPr lang="nl-BE" sz="1600" dirty="0"/>
          </a:p>
        </p:txBody>
      </p:sp>
      <p:sp>
        <p:nvSpPr>
          <p:cNvPr id="5" name="Tijdelijke aanduiding voor dianummer 4">
            <a:extLst>
              <a:ext uri="{FF2B5EF4-FFF2-40B4-BE49-F238E27FC236}">
                <a16:creationId xmlns:a16="http://schemas.microsoft.com/office/drawing/2014/main" id="{2D60B7EB-6FAB-2E47-844F-1F25DACBC872}"/>
              </a:ext>
            </a:extLst>
          </p:cNvPr>
          <p:cNvSpPr>
            <a:spLocks noGrp="1"/>
          </p:cNvSpPr>
          <p:nvPr>
            <p:ph type="sldNum" sz="quarter" idx="10"/>
          </p:nvPr>
        </p:nvSpPr>
        <p:spPr/>
        <p:txBody>
          <a:bodyPr/>
          <a:lstStyle/>
          <a:p>
            <a:fld id="{1D5CFAAA-B96F-5D4A-AD11-CD1A2354611D}" type="slidenum">
              <a:rPr lang="nl-BE" smtClean="0"/>
              <a:t>34</a:t>
            </a:fld>
            <a:endParaRPr lang="nl-BE"/>
          </a:p>
        </p:txBody>
      </p:sp>
      <p:graphicFrame>
        <p:nvGraphicFramePr>
          <p:cNvPr id="21" name="Tabel 21">
            <a:extLst>
              <a:ext uri="{FF2B5EF4-FFF2-40B4-BE49-F238E27FC236}">
                <a16:creationId xmlns:a16="http://schemas.microsoft.com/office/drawing/2014/main" id="{5D0F9E22-C280-7967-F48B-31C2685CA450}"/>
              </a:ext>
            </a:extLst>
          </p:cNvPr>
          <p:cNvGraphicFramePr>
            <a:graphicFrameLocks noGrp="1"/>
          </p:cNvGraphicFramePr>
          <p:nvPr>
            <p:extLst>
              <p:ext uri="{D42A27DB-BD31-4B8C-83A1-F6EECF244321}">
                <p14:modId xmlns:p14="http://schemas.microsoft.com/office/powerpoint/2010/main" val="872218798"/>
              </p:ext>
            </p:extLst>
          </p:nvPr>
        </p:nvGraphicFramePr>
        <p:xfrm>
          <a:off x="838200" y="1055807"/>
          <a:ext cx="10276837" cy="5586673"/>
        </p:xfrm>
        <a:graphic>
          <a:graphicData uri="http://schemas.openxmlformats.org/drawingml/2006/table">
            <a:tbl>
              <a:tblPr firstRow="1" bandRow="1">
                <a:tableStyleId>{5C22544A-7EE6-4342-B048-85BDC9FD1C3A}</a:tableStyleId>
              </a:tblPr>
              <a:tblGrid>
                <a:gridCol w="5449478">
                  <a:extLst>
                    <a:ext uri="{9D8B030D-6E8A-4147-A177-3AD203B41FA5}">
                      <a16:colId xmlns:a16="http://schemas.microsoft.com/office/drawing/2014/main" val="1820684881"/>
                    </a:ext>
                  </a:extLst>
                </a:gridCol>
                <a:gridCol w="1677971">
                  <a:extLst>
                    <a:ext uri="{9D8B030D-6E8A-4147-A177-3AD203B41FA5}">
                      <a16:colId xmlns:a16="http://schemas.microsoft.com/office/drawing/2014/main" val="991955303"/>
                    </a:ext>
                  </a:extLst>
                </a:gridCol>
                <a:gridCol w="1715679">
                  <a:extLst>
                    <a:ext uri="{9D8B030D-6E8A-4147-A177-3AD203B41FA5}">
                      <a16:colId xmlns:a16="http://schemas.microsoft.com/office/drawing/2014/main" val="75514554"/>
                    </a:ext>
                  </a:extLst>
                </a:gridCol>
                <a:gridCol w="1433709">
                  <a:extLst>
                    <a:ext uri="{9D8B030D-6E8A-4147-A177-3AD203B41FA5}">
                      <a16:colId xmlns:a16="http://schemas.microsoft.com/office/drawing/2014/main" val="3941077493"/>
                    </a:ext>
                  </a:extLst>
                </a:gridCol>
              </a:tblGrid>
              <a:tr h="794579">
                <a:tc>
                  <a:txBody>
                    <a:bodyPr/>
                    <a:lstStyle/>
                    <a:p>
                      <a:r>
                        <a:rPr lang="nl-NL" sz="2400" b="1" dirty="0">
                          <a:solidFill>
                            <a:srgbClr val="005B7F"/>
                          </a:solidFill>
                          <a:latin typeface="Century Gothic" panose="020B0502020202020204" pitchFamily="34" charset="0"/>
                        </a:rPr>
                        <a:t>Dimensie </a:t>
                      </a:r>
                      <a:r>
                        <a:rPr lang="nl-BE" sz="2400" b="1" dirty="0">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5: Samenwerking in solidariteit </a:t>
                      </a:r>
                      <a:r>
                        <a:rPr lang="nl-BE" sz="2400" b="1" i="1" dirty="0">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a:t>
                      </a:r>
                      <a:r>
                        <a:rPr lang="nl-BE" sz="2400" b="1" i="1" dirty="0" err="1">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caring</a:t>
                      </a:r>
                      <a:r>
                        <a:rPr lang="nl-BE" sz="2400" b="1" i="1" dirty="0">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 </a:t>
                      </a:r>
                      <a:r>
                        <a:rPr lang="nl-BE" sz="2400" b="1" i="1" dirty="0" err="1">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with</a:t>
                      </a:r>
                      <a:r>
                        <a:rPr lang="nl-BE" sz="2400" b="1" i="1" dirty="0">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nl-NL" sz="2400" b="1" i="1" dirty="0">
                        <a:solidFill>
                          <a:srgbClr val="005B7F"/>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Niet van toepassing</a:t>
                      </a:r>
                    </a:p>
                    <a:p>
                      <a:r>
                        <a:rPr lang="nl-BE" sz="1400" b="0" i="1" dirty="0">
                          <a:solidFill>
                            <a:srgbClr val="4D4D4D"/>
                          </a:solidFill>
                          <a:latin typeface="Century Gothic" panose="020B0502020202020204" pitchFamily="34" charset="0"/>
                        </a:rPr>
                        <a:t>(</a:t>
                      </a:r>
                      <a:r>
                        <a:rPr lang="nl-BE" sz="1400" b="0" i="1" dirty="0" err="1">
                          <a:solidFill>
                            <a:srgbClr val="4D4D4D"/>
                          </a:solidFill>
                          <a:latin typeface="Century Gothic" panose="020B0502020202020204" pitchFamily="34" charset="0"/>
                        </a:rPr>
                        <a:t>schrapbaar</a:t>
                      </a:r>
                      <a:r>
                        <a:rPr lang="nl-BE" sz="1400" b="0" i="1" dirty="0">
                          <a:solidFill>
                            <a:srgbClr val="4D4D4D"/>
                          </a:solidFill>
                          <a:latin typeface="Century Gothic" panose="020B0502020202020204" pitchFamily="34" charset="0"/>
                        </a:rPr>
                        <a:t>)</a:t>
                      </a:r>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Waarschijnlijk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Zeker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915690712"/>
                  </a:ext>
                </a:extLst>
              </a:tr>
              <a:tr h="2972316">
                <a:tc>
                  <a:txBody>
                    <a:bodyPr/>
                    <a:lstStyle/>
                    <a:p>
                      <a:r>
                        <a:rPr lang="nl-NL" sz="1400" b="1" dirty="0">
                          <a:solidFill>
                            <a:srgbClr val="65A0B2"/>
                          </a:solidFill>
                          <a:latin typeface="Century Gothic" panose="020B0502020202020204" pitchFamily="34" charset="0"/>
                        </a:rPr>
                        <a:t>Duiding</a:t>
                      </a:r>
                      <a:r>
                        <a:rPr lang="nl-NL" sz="1400" b="0" dirty="0">
                          <a:solidFill>
                            <a:srgbClr val="65A0B2"/>
                          </a:solidFill>
                          <a:latin typeface="Century Gothic" panose="020B0502020202020204" pitchFamily="34" charset="0"/>
                        </a:rPr>
                        <a:t>: </a:t>
                      </a:r>
                      <a:r>
                        <a:rPr lang="nl-NL" sz="1400" dirty="0">
                          <a:solidFill>
                            <a:srgbClr val="65A0B2"/>
                          </a:solidFill>
                          <a:effectLst/>
                          <a:latin typeface="Century Gothic" panose="020B0502020202020204" pitchFamily="34" charset="0"/>
                          <a:ea typeface="Calibri" panose="020F0502020204030204" pitchFamily="34" charset="0"/>
                          <a:cs typeface="Times New Roman" panose="02020603050405020304" pitchFamily="18" charset="0"/>
                        </a:rPr>
                        <a:t>Zorgverlening, -organisatie en -beleid doe je niet alleen, maar met velen samen. Met deze dimensie zoomen we uit naar het breder maatschappelijke perspectief op zorg en ondersteuning in onderlinge samenwerking. Ze houdt in dat we nagaan of de concrete hulpverlening, het beleid en de organisatie van zorg en ondersteuning, het opnemen van taken en -verantwoordelijkheden goed verdeeld zijn in de samenleving. Of alles op een duurzame en rechtvaardige manier wordt gerealiseerd, met respect voor de gelijkwaardigheid in kansen en vrijheden voor iedereen. Dit impliceert een brede maatschappelijke reflectie over zorg en ondersteuning als essentieel deel van onze samenleving en de kwaliteit van leven van iedereen.</a:t>
                      </a:r>
                      <a:br>
                        <a:rPr lang="nl-NL" sz="1400" dirty="0">
                          <a:solidFill>
                            <a:srgbClr val="65A0B2"/>
                          </a:solidFill>
                          <a:effectLst/>
                          <a:latin typeface="Century Gothic" panose="020B0502020202020204" pitchFamily="34" charset="0"/>
                          <a:ea typeface="Calibri" panose="020F0502020204030204" pitchFamily="34" charset="0"/>
                          <a:cs typeface="Times New Roman" panose="02020603050405020304" pitchFamily="18" charset="0"/>
                        </a:rPr>
                      </a:br>
                      <a:endParaRPr lang="nl-NL" sz="1400" b="0" dirty="0">
                        <a:solidFill>
                          <a:srgbClr val="65A0B2"/>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NL"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NL"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NL"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91321068"/>
                  </a:ext>
                </a:extLst>
              </a:tr>
              <a:tr h="1654753">
                <a:tc>
                  <a:txBody>
                    <a:bodyPr/>
                    <a:lstStyle/>
                    <a:p>
                      <a:r>
                        <a:rPr lang="nl-NL" sz="1400" b="1" dirty="0">
                          <a:solidFill>
                            <a:srgbClr val="4D4D4D"/>
                          </a:solidFill>
                          <a:latin typeface="Century Gothic" panose="020B0502020202020204" pitchFamily="34" charset="0"/>
                        </a:rPr>
                        <a:t>Ethische richtvragen</a:t>
                      </a:r>
                      <a:r>
                        <a:rPr lang="nl-NL" sz="1400" b="0" dirty="0">
                          <a:solidFill>
                            <a:srgbClr val="4D4D4D"/>
                          </a:solidFill>
                          <a:latin typeface="Century Gothic" panose="020B0502020202020204" pitchFamily="34" charset="0"/>
                        </a:rPr>
                        <a:t>:</a:t>
                      </a:r>
                    </a:p>
                    <a:p>
                      <a:endParaRPr lang="nl-NL" sz="1400" b="0" dirty="0">
                        <a:solidFill>
                          <a:srgbClr val="4D4D4D"/>
                        </a:solidFill>
                        <a:latin typeface="Century Gothic" panose="020B0502020202020204" pitchFamily="34" charset="0"/>
                      </a:endParaRPr>
                    </a:p>
                    <a:p>
                      <a:pPr marL="342900" lvl="0" indent="-342900" algn="l">
                        <a:lnSpc>
                          <a:spcPct val="120000"/>
                        </a:lnSpc>
                        <a:spcBef>
                          <a:spcPts val="600"/>
                        </a:spcBef>
                        <a:spcAft>
                          <a:spcPts val="0"/>
                        </a:spcAft>
                        <a:buFont typeface="Symbol" panose="05050102010706020507" pitchFamily="18" charset="2"/>
                        <a:buChar char=""/>
                      </a:pPr>
                      <a:r>
                        <a:rPr lang="nl-BE" sz="14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Op welke manier kijken we naar de zorg en ondersteuning in onze maatschappij, nu en in de toekomst? </a:t>
                      </a:r>
                      <a:endParaRPr lang="nl-BE" sz="1400" dirty="0">
                        <a:solidFill>
                          <a:srgbClr val="4D4D4D"/>
                        </a:solidFill>
                        <a:effectLst/>
                        <a:latin typeface="Corbel" panose="020B0503020204020204" pitchFamily="34" charset="0"/>
                        <a:ea typeface="Calibri" panose="020F0502020204030204" pitchFamily="34" charset="0"/>
                        <a:cs typeface="Times New Roman" panose="02020603050405020304" pitchFamily="18"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907043295"/>
                  </a:ext>
                </a:extLst>
              </a:tr>
            </a:tbl>
          </a:graphicData>
        </a:graphic>
      </p:graphicFrame>
    </p:spTree>
    <p:extLst>
      <p:ext uri="{BB962C8B-B14F-4D97-AF65-F5344CB8AC3E}">
        <p14:creationId xmlns:p14="http://schemas.microsoft.com/office/powerpoint/2010/main" val="1775843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4A09E334-1E8E-6E02-78BA-1887674EFDE4}"/>
              </a:ext>
            </a:extLst>
          </p:cNvPr>
          <p:cNvSpPr>
            <a:spLocks noGrp="1"/>
          </p:cNvSpPr>
          <p:nvPr>
            <p:ph type="title"/>
          </p:nvPr>
        </p:nvSpPr>
        <p:spPr>
          <a:xfrm>
            <a:off x="838200" y="365126"/>
            <a:ext cx="10276840" cy="365126"/>
          </a:xfrm>
        </p:spPr>
        <p:txBody>
          <a:bodyPr>
            <a:normAutofit/>
          </a:bodyPr>
          <a:lstStyle/>
          <a:p>
            <a:r>
              <a:rPr lang="nl-NL" sz="1600" dirty="0">
                <a:solidFill>
                  <a:srgbClr val="E28686"/>
                </a:solidFill>
              </a:rPr>
              <a:t>Oriënterend vragenkader: De vijf dimensies van de zorgethiek</a:t>
            </a:r>
            <a:endParaRPr lang="nl-BE" sz="1600" dirty="0"/>
          </a:p>
        </p:txBody>
      </p:sp>
      <p:sp>
        <p:nvSpPr>
          <p:cNvPr id="5" name="Tijdelijke aanduiding voor dianummer 4">
            <a:extLst>
              <a:ext uri="{FF2B5EF4-FFF2-40B4-BE49-F238E27FC236}">
                <a16:creationId xmlns:a16="http://schemas.microsoft.com/office/drawing/2014/main" id="{2D60B7EB-6FAB-2E47-844F-1F25DACBC872}"/>
              </a:ext>
            </a:extLst>
          </p:cNvPr>
          <p:cNvSpPr>
            <a:spLocks noGrp="1"/>
          </p:cNvSpPr>
          <p:nvPr>
            <p:ph type="sldNum" sz="quarter" idx="10"/>
          </p:nvPr>
        </p:nvSpPr>
        <p:spPr/>
        <p:txBody>
          <a:bodyPr/>
          <a:lstStyle/>
          <a:p>
            <a:fld id="{1D5CFAAA-B96F-5D4A-AD11-CD1A2354611D}" type="slidenum">
              <a:rPr lang="nl-BE" smtClean="0"/>
              <a:t>35</a:t>
            </a:fld>
            <a:endParaRPr lang="nl-BE"/>
          </a:p>
        </p:txBody>
      </p:sp>
      <p:graphicFrame>
        <p:nvGraphicFramePr>
          <p:cNvPr id="21" name="Tabel 21">
            <a:extLst>
              <a:ext uri="{FF2B5EF4-FFF2-40B4-BE49-F238E27FC236}">
                <a16:creationId xmlns:a16="http://schemas.microsoft.com/office/drawing/2014/main" id="{5D0F9E22-C280-7967-F48B-31C2685CA450}"/>
              </a:ext>
            </a:extLst>
          </p:cNvPr>
          <p:cNvGraphicFramePr>
            <a:graphicFrameLocks noGrp="1"/>
          </p:cNvGraphicFramePr>
          <p:nvPr>
            <p:extLst>
              <p:ext uri="{D42A27DB-BD31-4B8C-83A1-F6EECF244321}">
                <p14:modId xmlns:p14="http://schemas.microsoft.com/office/powerpoint/2010/main" val="3604752559"/>
              </p:ext>
            </p:extLst>
          </p:nvPr>
        </p:nvGraphicFramePr>
        <p:xfrm>
          <a:off x="838200" y="1055804"/>
          <a:ext cx="10276837" cy="5297862"/>
        </p:xfrm>
        <a:graphic>
          <a:graphicData uri="http://schemas.openxmlformats.org/drawingml/2006/table">
            <a:tbl>
              <a:tblPr firstRow="1" bandRow="1">
                <a:tableStyleId>{5C22544A-7EE6-4342-B048-85BDC9FD1C3A}</a:tableStyleId>
              </a:tblPr>
              <a:tblGrid>
                <a:gridCol w="5600307">
                  <a:extLst>
                    <a:ext uri="{9D8B030D-6E8A-4147-A177-3AD203B41FA5}">
                      <a16:colId xmlns:a16="http://schemas.microsoft.com/office/drawing/2014/main" val="1820684881"/>
                    </a:ext>
                  </a:extLst>
                </a:gridCol>
                <a:gridCol w="1593130">
                  <a:extLst>
                    <a:ext uri="{9D8B030D-6E8A-4147-A177-3AD203B41FA5}">
                      <a16:colId xmlns:a16="http://schemas.microsoft.com/office/drawing/2014/main" val="991955303"/>
                    </a:ext>
                  </a:extLst>
                </a:gridCol>
                <a:gridCol w="1668544">
                  <a:extLst>
                    <a:ext uri="{9D8B030D-6E8A-4147-A177-3AD203B41FA5}">
                      <a16:colId xmlns:a16="http://schemas.microsoft.com/office/drawing/2014/main" val="75514554"/>
                    </a:ext>
                  </a:extLst>
                </a:gridCol>
                <a:gridCol w="1414856">
                  <a:extLst>
                    <a:ext uri="{9D8B030D-6E8A-4147-A177-3AD203B41FA5}">
                      <a16:colId xmlns:a16="http://schemas.microsoft.com/office/drawing/2014/main" val="3941077493"/>
                    </a:ext>
                  </a:extLst>
                </a:gridCol>
              </a:tblGrid>
              <a:tr h="989349">
                <a:tc>
                  <a:txBody>
                    <a:bodyPr/>
                    <a:lstStyle/>
                    <a:p>
                      <a:r>
                        <a:rPr lang="nl-BE" sz="2400" b="1" dirty="0">
                          <a:solidFill>
                            <a:srgbClr val="005B7F"/>
                          </a:solidFill>
                          <a:latin typeface="Century Gothic" panose="020B0502020202020204" pitchFamily="34" charset="0"/>
                        </a:rPr>
                        <a:t>Dimensie </a:t>
                      </a:r>
                      <a:r>
                        <a:rPr lang="nl-BE" sz="2400" b="1" dirty="0">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5: Samenwerking in solidariteit </a:t>
                      </a:r>
                      <a:r>
                        <a:rPr lang="nl-BE" sz="2400" b="1" i="1" dirty="0">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a:t>
                      </a:r>
                      <a:r>
                        <a:rPr lang="nl-BE" sz="2400" b="1" i="1" dirty="0" err="1">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caring</a:t>
                      </a:r>
                      <a:r>
                        <a:rPr lang="nl-BE" sz="2400" b="1" i="1" dirty="0">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 </a:t>
                      </a:r>
                      <a:r>
                        <a:rPr lang="nl-BE" sz="2400" b="1" i="1" dirty="0" err="1">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with</a:t>
                      </a:r>
                      <a:r>
                        <a:rPr lang="nl-BE" sz="2400" b="1" i="1" dirty="0">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nl-NL" sz="2400" b="1" i="1" dirty="0">
                        <a:solidFill>
                          <a:srgbClr val="005B7F"/>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Niet van toepassing</a:t>
                      </a:r>
                    </a:p>
                    <a:p>
                      <a:r>
                        <a:rPr lang="nl-BE" sz="1400" b="0" i="1" dirty="0">
                          <a:solidFill>
                            <a:srgbClr val="4D4D4D"/>
                          </a:solidFill>
                          <a:latin typeface="Century Gothic" panose="020B0502020202020204" pitchFamily="34" charset="0"/>
                        </a:rPr>
                        <a:t>(</a:t>
                      </a:r>
                      <a:r>
                        <a:rPr lang="nl-BE" sz="1400" b="0" i="1" dirty="0" err="1">
                          <a:solidFill>
                            <a:srgbClr val="4D4D4D"/>
                          </a:solidFill>
                          <a:latin typeface="Century Gothic" panose="020B0502020202020204" pitchFamily="34" charset="0"/>
                        </a:rPr>
                        <a:t>schrapbaar</a:t>
                      </a:r>
                      <a:r>
                        <a:rPr lang="nl-BE" sz="1400" b="0" i="1" dirty="0">
                          <a:solidFill>
                            <a:srgbClr val="4D4D4D"/>
                          </a:solidFill>
                          <a:latin typeface="Century Gothic" panose="020B0502020202020204" pitchFamily="34" charset="0"/>
                        </a:rPr>
                        <a:t>)</a:t>
                      </a:r>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Waarschijnlijk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Zeker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915690712"/>
                  </a:ext>
                </a:extLst>
              </a:tr>
              <a:tr h="4308513">
                <a:tc>
                  <a:txBody>
                    <a:bodyPr/>
                    <a:lstStyle/>
                    <a:p>
                      <a:pPr algn="l">
                        <a:lnSpc>
                          <a:spcPct val="100000"/>
                        </a:lnSpc>
                        <a:spcBef>
                          <a:spcPts val="600"/>
                        </a:spcBef>
                        <a:tabLst>
                          <a:tab pos="90170" algn="l"/>
                        </a:tabLst>
                      </a:pPr>
                      <a:r>
                        <a:rPr lang="nl-BE" sz="1200" b="1"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rPr>
                        <a:t>Illustratieve voorbeeldvragen:</a:t>
                      </a:r>
                      <a:endParaRPr lang="nl-BE" sz="12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l">
                        <a:lnSpc>
                          <a:spcPct val="100000"/>
                        </a:lnSpc>
                        <a:spcBef>
                          <a:spcPts val="600"/>
                        </a:spcBef>
                        <a:spcAft>
                          <a:spcPts val="0"/>
                        </a:spcAft>
                        <a:buFont typeface="Symbol" panose="05050102010706020507" pitchFamily="18" charset="2"/>
                        <a:buChar char=""/>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Op welke manier krijgen zorgvragers, zorgverleners en zorgorganisaties aandacht en prioriteit binnen onze samenleving als geheel?</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Waar zien we dat concreet gebeuren voor onze doelgroep?</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Waar zijn er hiaten? Hoe pakken we die aan? Wat doen we daar concreet mee?</a:t>
                      </a:r>
                    </a:p>
                    <a:p>
                      <a:pPr marL="342900" lvl="0" indent="-342900" algn="l">
                        <a:lnSpc>
                          <a:spcPct val="100000"/>
                        </a:lnSpc>
                        <a:spcBef>
                          <a:spcPts val="600"/>
                        </a:spcBef>
                        <a:spcAft>
                          <a:spcPts val="0"/>
                        </a:spcAft>
                        <a:buFont typeface="Symbol" panose="05050102010706020507" pitchFamily="18" charset="2"/>
                        <a:buChar char=""/>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Gebeurt het in samenwerking met elkaar, met anderen? -&gt; gebeurt het op de juiste plaats? </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Wie zijn onze partners in zorg en ondersteuning?</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Waar is de (mogelijke) samenwerking op gebaseerd? Wat willen we daarmee realiseren? </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Biedt het een meerwaarde? Op welke manier?</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Wordt er tijdig doorverwezen op een verantwoorde manier? </a:t>
                      </a:r>
                    </a:p>
                    <a:p>
                      <a:pPr marL="1143000" lvl="2" indent="-228600" algn="l">
                        <a:lnSpc>
                          <a:spcPct val="100000"/>
                        </a:lnSpc>
                        <a:spcBef>
                          <a:spcPts val="0"/>
                        </a:spcBef>
                        <a:spcAft>
                          <a:spcPts val="0"/>
                        </a:spcAft>
                        <a:buFont typeface="Wingdings" panose="05000000000000000000" pitchFamily="2" charset="2"/>
                        <a:buChar char=""/>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Is dat mogelijk?</a:t>
                      </a:r>
                    </a:p>
                    <a:p>
                      <a:pPr marL="1143000" lvl="2" indent="-228600" algn="l">
                        <a:lnSpc>
                          <a:spcPct val="100000"/>
                        </a:lnSpc>
                        <a:spcBef>
                          <a:spcPts val="0"/>
                        </a:spcBef>
                        <a:spcAft>
                          <a:spcPts val="0"/>
                        </a:spcAft>
                        <a:buFont typeface="Wingdings" panose="05000000000000000000" pitchFamily="2" charset="2"/>
                        <a:buChar char=""/>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Kunnen we hierdoor ‘</a:t>
                      </a:r>
                      <a:r>
                        <a:rPr lang="nl-BE" sz="1100" dirty="0" err="1">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overzorg</a:t>
                      </a: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 vermijden en tijdig plaats maken voor mensen die wachten in tijden van schaarste?</a:t>
                      </a:r>
                    </a:p>
                    <a:p>
                      <a:pPr marL="342900" lvl="0" indent="-342900" algn="l">
                        <a:lnSpc>
                          <a:spcPct val="100000"/>
                        </a:lnSpc>
                        <a:spcBef>
                          <a:spcPts val="600"/>
                        </a:spcBef>
                        <a:spcAft>
                          <a:spcPts val="0"/>
                        </a:spcAft>
                        <a:buFont typeface="Symbol" panose="05050102010706020507" pitchFamily="18" charset="2"/>
                        <a:buChar char=""/>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Op welke manier zien we respect voor pluraliteit van visie en expertise verschijnen? </a:t>
                      </a:r>
                      <a:endParaRPr lang="nl-BE" sz="1100" dirty="0">
                        <a:solidFill>
                          <a:srgbClr val="4D4D4D"/>
                        </a:solidFill>
                        <a:effectLst/>
                        <a:latin typeface="Corbel" panose="020B0503020204020204" pitchFamily="34" charset="0"/>
                        <a:ea typeface="Calibri" panose="020F0502020204030204" pitchFamily="34" charset="0"/>
                        <a:cs typeface="Times New Roman" panose="02020603050405020304" pitchFamily="18" charset="0"/>
                      </a:endParaRP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Krijgen verschillen in visies en stemmen de aandacht die ze nodig hebben? </a:t>
                      </a:r>
                      <a:endParaRPr lang="nl-BE" sz="1100" dirty="0">
                        <a:solidFill>
                          <a:srgbClr val="4D4D4D"/>
                        </a:solidFill>
                        <a:effectLst/>
                        <a:latin typeface="Corbel" panose="020B0503020204020204" pitchFamily="34" charset="0"/>
                        <a:ea typeface="Calibri" panose="020F0502020204030204" pitchFamily="34" charset="0"/>
                        <a:cs typeface="Times New Roman" panose="02020603050405020304" pitchFamily="18" charset="0"/>
                      </a:endParaRP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Gebeurt dat in open communicatie en met wederzijds respect?</a:t>
                      </a:r>
                      <a:endParaRPr lang="nl-BE" sz="1100" dirty="0">
                        <a:solidFill>
                          <a:srgbClr val="4D4D4D"/>
                        </a:solidFill>
                        <a:effectLst/>
                        <a:latin typeface="Corbel" panose="020B0503020204020204" pitchFamily="34" charset="0"/>
                        <a:ea typeface="Calibri" panose="020F0502020204030204" pitchFamily="34" charset="0"/>
                        <a:cs typeface="Times New Roman" panose="02020603050405020304" pitchFamily="18" charset="0"/>
                      </a:endParaRP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Vinden we daarin een gezamenlijke richting?</a:t>
                      </a:r>
                      <a:endParaRPr lang="nl-BE" sz="1100" dirty="0">
                        <a:solidFill>
                          <a:srgbClr val="4D4D4D"/>
                        </a:solidFill>
                        <a:effectLst/>
                        <a:latin typeface="Corbel" panose="020B0503020204020204" pitchFamily="34" charset="0"/>
                        <a:ea typeface="Calibri" panose="020F0502020204030204" pitchFamily="34" charset="0"/>
                        <a:cs typeface="Times New Roman" panose="02020603050405020304" pitchFamily="18" charset="0"/>
                      </a:endParaRPr>
                    </a:p>
                    <a:p>
                      <a:pPr marL="1143000" lvl="2" indent="-228600" algn="l">
                        <a:lnSpc>
                          <a:spcPct val="100000"/>
                        </a:lnSpc>
                        <a:spcBef>
                          <a:spcPts val="0"/>
                        </a:spcBef>
                        <a:spcAft>
                          <a:spcPts val="0"/>
                        </a:spcAft>
                        <a:buFont typeface="Wingdings" panose="05000000000000000000" pitchFamily="2" charset="2"/>
                        <a:buChar char=""/>
                      </a:pPr>
                      <a:endPar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907043295"/>
                  </a:ext>
                </a:extLst>
              </a:tr>
            </a:tbl>
          </a:graphicData>
        </a:graphic>
      </p:graphicFrame>
    </p:spTree>
    <p:extLst>
      <p:ext uri="{BB962C8B-B14F-4D97-AF65-F5344CB8AC3E}">
        <p14:creationId xmlns:p14="http://schemas.microsoft.com/office/powerpoint/2010/main" val="130084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4A09E334-1E8E-6E02-78BA-1887674EFDE4}"/>
              </a:ext>
            </a:extLst>
          </p:cNvPr>
          <p:cNvSpPr>
            <a:spLocks noGrp="1"/>
          </p:cNvSpPr>
          <p:nvPr>
            <p:ph type="title"/>
          </p:nvPr>
        </p:nvSpPr>
        <p:spPr>
          <a:xfrm>
            <a:off x="838200" y="365126"/>
            <a:ext cx="10276840" cy="365126"/>
          </a:xfrm>
        </p:spPr>
        <p:txBody>
          <a:bodyPr>
            <a:normAutofit/>
          </a:bodyPr>
          <a:lstStyle/>
          <a:p>
            <a:r>
              <a:rPr lang="nl-NL" sz="1600" dirty="0">
                <a:solidFill>
                  <a:srgbClr val="E28686"/>
                </a:solidFill>
              </a:rPr>
              <a:t>Oriënterend vragenkader: De vijf dimensies van de zorgethiek</a:t>
            </a:r>
            <a:endParaRPr lang="nl-BE" sz="1600" dirty="0"/>
          </a:p>
        </p:txBody>
      </p:sp>
      <p:sp>
        <p:nvSpPr>
          <p:cNvPr id="5" name="Tijdelijke aanduiding voor dianummer 4">
            <a:extLst>
              <a:ext uri="{FF2B5EF4-FFF2-40B4-BE49-F238E27FC236}">
                <a16:creationId xmlns:a16="http://schemas.microsoft.com/office/drawing/2014/main" id="{2D60B7EB-6FAB-2E47-844F-1F25DACBC872}"/>
              </a:ext>
            </a:extLst>
          </p:cNvPr>
          <p:cNvSpPr>
            <a:spLocks noGrp="1"/>
          </p:cNvSpPr>
          <p:nvPr>
            <p:ph type="sldNum" sz="quarter" idx="10"/>
          </p:nvPr>
        </p:nvSpPr>
        <p:spPr/>
        <p:txBody>
          <a:bodyPr/>
          <a:lstStyle/>
          <a:p>
            <a:fld id="{1D5CFAAA-B96F-5D4A-AD11-CD1A2354611D}" type="slidenum">
              <a:rPr lang="nl-BE" smtClean="0"/>
              <a:t>36</a:t>
            </a:fld>
            <a:endParaRPr lang="nl-BE"/>
          </a:p>
        </p:txBody>
      </p:sp>
      <p:graphicFrame>
        <p:nvGraphicFramePr>
          <p:cNvPr id="21" name="Tabel 21">
            <a:extLst>
              <a:ext uri="{FF2B5EF4-FFF2-40B4-BE49-F238E27FC236}">
                <a16:creationId xmlns:a16="http://schemas.microsoft.com/office/drawing/2014/main" id="{5D0F9E22-C280-7967-F48B-31C2685CA450}"/>
              </a:ext>
            </a:extLst>
          </p:cNvPr>
          <p:cNvGraphicFramePr>
            <a:graphicFrameLocks noGrp="1"/>
          </p:cNvGraphicFramePr>
          <p:nvPr>
            <p:extLst>
              <p:ext uri="{D42A27DB-BD31-4B8C-83A1-F6EECF244321}">
                <p14:modId xmlns:p14="http://schemas.microsoft.com/office/powerpoint/2010/main" val="3496308309"/>
              </p:ext>
            </p:extLst>
          </p:nvPr>
        </p:nvGraphicFramePr>
        <p:xfrm>
          <a:off x="838200" y="1055804"/>
          <a:ext cx="10276837" cy="5297862"/>
        </p:xfrm>
        <a:graphic>
          <a:graphicData uri="http://schemas.openxmlformats.org/drawingml/2006/table">
            <a:tbl>
              <a:tblPr firstRow="1" bandRow="1">
                <a:tableStyleId>{5C22544A-7EE6-4342-B048-85BDC9FD1C3A}</a:tableStyleId>
              </a:tblPr>
              <a:tblGrid>
                <a:gridCol w="5600307">
                  <a:extLst>
                    <a:ext uri="{9D8B030D-6E8A-4147-A177-3AD203B41FA5}">
                      <a16:colId xmlns:a16="http://schemas.microsoft.com/office/drawing/2014/main" val="1820684881"/>
                    </a:ext>
                  </a:extLst>
                </a:gridCol>
                <a:gridCol w="1593130">
                  <a:extLst>
                    <a:ext uri="{9D8B030D-6E8A-4147-A177-3AD203B41FA5}">
                      <a16:colId xmlns:a16="http://schemas.microsoft.com/office/drawing/2014/main" val="991955303"/>
                    </a:ext>
                  </a:extLst>
                </a:gridCol>
                <a:gridCol w="1668544">
                  <a:extLst>
                    <a:ext uri="{9D8B030D-6E8A-4147-A177-3AD203B41FA5}">
                      <a16:colId xmlns:a16="http://schemas.microsoft.com/office/drawing/2014/main" val="75514554"/>
                    </a:ext>
                  </a:extLst>
                </a:gridCol>
                <a:gridCol w="1414856">
                  <a:extLst>
                    <a:ext uri="{9D8B030D-6E8A-4147-A177-3AD203B41FA5}">
                      <a16:colId xmlns:a16="http://schemas.microsoft.com/office/drawing/2014/main" val="3941077493"/>
                    </a:ext>
                  </a:extLst>
                </a:gridCol>
              </a:tblGrid>
              <a:tr h="989349">
                <a:tc>
                  <a:txBody>
                    <a:bodyPr/>
                    <a:lstStyle/>
                    <a:p>
                      <a:r>
                        <a:rPr lang="nl-BE" sz="2400" b="1" dirty="0">
                          <a:solidFill>
                            <a:srgbClr val="005B7F"/>
                          </a:solidFill>
                          <a:latin typeface="Century Gothic" panose="020B0502020202020204" pitchFamily="34" charset="0"/>
                        </a:rPr>
                        <a:t>Dimensie </a:t>
                      </a:r>
                      <a:r>
                        <a:rPr lang="nl-BE" sz="2400" b="1" dirty="0">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5: Samenwerking in solidariteit </a:t>
                      </a:r>
                      <a:r>
                        <a:rPr lang="nl-BE" sz="2400" b="1" i="1" dirty="0">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a:t>
                      </a:r>
                      <a:r>
                        <a:rPr lang="nl-BE" sz="2400" b="1" i="1" dirty="0" err="1">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caring</a:t>
                      </a:r>
                      <a:r>
                        <a:rPr lang="nl-BE" sz="2400" b="1" i="1" dirty="0">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 </a:t>
                      </a:r>
                      <a:r>
                        <a:rPr lang="nl-BE" sz="2400" b="1" i="1" dirty="0" err="1">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with</a:t>
                      </a:r>
                      <a:r>
                        <a:rPr lang="nl-BE" sz="2400" b="1" i="1" dirty="0">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nl-NL" sz="2400" b="1" i="1" dirty="0">
                        <a:solidFill>
                          <a:srgbClr val="005B7F"/>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Niet van toepassing</a:t>
                      </a:r>
                    </a:p>
                    <a:p>
                      <a:r>
                        <a:rPr lang="nl-BE" sz="1400" b="0" i="1" dirty="0">
                          <a:solidFill>
                            <a:srgbClr val="4D4D4D"/>
                          </a:solidFill>
                          <a:latin typeface="Century Gothic" panose="020B0502020202020204" pitchFamily="34" charset="0"/>
                        </a:rPr>
                        <a:t>(</a:t>
                      </a:r>
                      <a:r>
                        <a:rPr lang="nl-BE" sz="1400" b="0" i="1" dirty="0" err="1">
                          <a:solidFill>
                            <a:srgbClr val="4D4D4D"/>
                          </a:solidFill>
                          <a:latin typeface="Century Gothic" panose="020B0502020202020204" pitchFamily="34" charset="0"/>
                        </a:rPr>
                        <a:t>schrapbaar</a:t>
                      </a:r>
                      <a:r>
                        <a:rPr lang="nl-BE" sz="1400" b="0" i="1" dirty="0">
                          <a:solidFill>
                            <a:srgbClr val="4D4D4D"/>
                          </a:solidFill>
                          <a:latin typeface="Century Gothic" panose="020B0502020202020204" pitchFamily="34" charset="0"/>
                        </a:rPr>
                        <a:t>)</a:t>
                      </a:r>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Waarschijnlijk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Zeker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915690712"/>
                  </a:ext>
                </a:extLst>
              </a:tr>
              <a:tr h="4308513">
                <a:tc>
                  <a:txBody>
                    <a:bodyPr/>
                    <a:lstStyle/>
                    <a:p>
                      <a:pPr algn="l">
                        <a:lnSpc>
                          <a:spcPct val="100000"/>
                        </a:lnSpc>
                        <a:spcBef>
                          <a:spcPts val="0"/>
                        </a:spcBef>
                        <a:tabLst>
                          <a:tab pos="90170" algn="l"/>
                        </a:tabLst>
                      </a:pPr>
                      <a:endParaRPr lang="nl-BE" sz="1200" b="1"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endParaRPr>
                    </a:p>
                    <a:p>
                      <a:pPr algn="l">
                        <a:lnSpc>
                          <a:spcPct val="100000"/>
                        </a:lnSpc>
                        <a:spcBef>
                          <a:spcPts val="0"/>
                        </a:spcBef>
                        <a:tabLst>
                          <a:tab pos="90170" algn="l"/>
                        </a:tabLst>
                      </a:pPr>
                      <a:r>
                        <a:rPr lang="nl-BE" sz="1200" b="1"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rPr>
                        <a:t>Illustratieve voorbeeldvragen (vervolg):</a:t>
                      </a:r>
                    </a:p>
                    <a:p>
                      <a:pPr algn="l">
                        <a:lnSpc>
                          <a:spcPct val="100000"/>
                        </a:lnSpc>
                        <a:spcBef>
                          <a:spcPts val="0"/>
                        </a:spcBef>
                        <a:tabLst>
                          <a:tab pos="90170" algn="l"/>
                        </a:tabLst>
                      </a:pPr>
                      <a:endPar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l">
                        <a:lnSpc>
                          <a:spcPct val="100000"/>
                        </a:lnSpc>
                        <a:spcBef>
                          <a:spcPts val="600"/>
                        </a:spcBef>
                        <a:spcAft>
                          <a:spcPts val="0"/>
                        </a:spcAft>
                        <a:buFont typeface="Symbol" panose="05050102010706020507" pitchFamily="18" charset="2"/>
                        <a:buChar char=""/>
                      </a:pPr>
                      <a:r>
                        <a:rPr lang="nl-BE" sz="11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Hoe kunnen we bouwen aan wederzijds vertrouwen? </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Wat is het gezamenlijke doel? Kunnen we daar zicht op krijgen?</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Hoe kunnen we daar op een efficiënte, effectieve en duurzame manier naartoe werken?</a:t>
                      </a:r>
                    </a:p>
                    <a:p>
                      <a:pPr marL="342900" lvl="0" indent="-342900" algn="l">
                        <a:lnSpc>
                          <a:spcPct val="100000"/>
                        </a:lnSpc>
                        <a:spcBef>
                          <a:spcPts val="600"/>
                        </a:spcBef>
                        <a:spcAft>
                          <a:spcPts val="0"/>
                        </a:spcAft>
                        <a:buFont typeface="Symbol" panose="05050102010706020507" pitchFamily="18" charset="2"/>
                        <a:buChar char=""/>
                      </a:pPr>
                      <a:r>
                        <a:rPr lang="nl-BE" sz="11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Andere: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907043295"/>
                  </a:ext>
                </a:extLst>
              </a:tr>
            </a:tbl>
          </a:graphicData>
        </a:graphic>
      </p:graphicFrame>
    </p:spTree>
    <p:extLst>
      <p:ext uri="{BB962C8B-B14F-4D97-AF65-F5344CB8AC3E}">
        <p14:creationId xmlns:p14="http://schemas.microsoft.com/office/powerpoint/2010/main" val="27366866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inhoud 10" descr="Afbeelding met buitenshuis, wolk, landschap, hemel&#10;&#10;Automatisch gegenereerde beschrijving">
            <a:extLst>
              <a:ext uri="{FF2B5EF4-FFF2-40B4-BE49-F238E27FC236}">
                <a16:creationId xmlns:a16="http://schemas.microsoft.com/office/drawing/2014/main" id="{5E584F4B-04BF-507E-14A7-1A98C7B40103}"/>
              </a:ext>
            </a:extLst>
          </p:cNvPr>
          <p:cNvPicPr>
            <a:picLocks noGrp="1" noChangeAspect="1"/>
          </p:cNvPicPr>
          <p:nvPr>
            <p:ph idx="1"/>
          </p:nvPr>
        </p:nvPicPr>
        <p:blipFill rotWithShape="1">
          <a:blip r:embed="rId2"/>
          <a:srcRect l="-1006" t="27556" r="1" b="34945"/>
          <a:stretch/>
        </p:blipFill>
        <p:spPr>
          <a:xfrm>
            <a:off x="-122548" y="1"/>
            <a:ext cx="12314548" cy="6858000"/>
          </a:xfrm>
        </p:spPr>
      </p:pic>
      <p:sp>
        <p:nvSpPr>
          <p:cNvPr id="7" name="Tekstvak 6">
            <a:extLst>
              <a:ext uri="{FF2B5EF4-FFF2-40B4-BE49-F238E27FC236}">
                <a16:creationId xmlns:a16="http://schemas.microsoft.com/office/drawing/2014/main" id="{BBC4D0E3-AA30-94B3-0132-787E05658BAC}"/>
              </a:ext>
            </a:extLst>
          </p:cNvPr>
          <p:cNvSpPr txBox="1"/>
          <p:nvPr/>
        </p:nvSpPr>
        <p:spPr>
          <a:xfrm>
            <a:off x="648534" y="400081"/>
            <a:ext cx="6694945" cy="707886"/>
          </a:xfrm>
          <a:prstGeom prst="rect">
            <a:avLst/>
          </a:prstGeom>
          <a:noFill/>
        </p:spPr>
        <p:txBody>
          <a:bodyPr wrap="square">
            <a:spAutoFit/>
          </a:bodyPr>
          <a:lstStyle/>
          <a:p>
            <a:r>
              <a:rPr lang="nl-NL" sz="4000" b="1" dirty="0">
                <a:solidFill>
                  <a:srgbClr val="E28686"/>
                </a:solidFill>
                <a:latin typeface="Century Gothic" panose="020B0502020202020204" pitchFamily="34" charset="0"/>
              </a:rPr>
              <a:t>Oriënterend vragenkader</a:t>
            </a:r>
            <a:endParaRPr lang="nl-BE" sz="4000" b="1" dirty="0">
              <a:latin typeface="Century Gothic" panose="020B0502020202020204" pitchFamily="34" charset="0"/>
            </a:endParaRPr>
          </a:p>
        </p:txBody>
      </p:sp>
      <p:sp>
        <p:nvSpPr>
          <p:cNvPr id="13" name="Titel 4">
            <a:extLst>
              <a:ext uri="{FF2B5EF4-FFF2-40B4-BE49-F238E27FC236}">
                <a16:creationId xmlns:a16="http://schemas.microsoft.com/office/drawing/2014/main" id="{0151B53A-7CCB-88FB-3A61-C8546B9303A5}"/>
              </a:ext>
            </a:extLst>
          </p:cNvPr>
          <p:cNvSpPr>
            <a:spLocks noGrp="1"/>
          </p:cNvSpPr>
          <p:nvPr>
            <p:ph type="title"/>
          </p:nvPr>
        </p:nvSpPr>
        <p:spPr>
          <a:xfrm>
            <a:off x="7946794" y="4601982"/>
            <a:ext cx="3393651" cy="1160009"/>
          </a:xfrm>
        </p:spPr>
        <p:txBody>
          <a:bodyPr>
            <a:normAutofit fontScale="90000"/>
          </a:bodyPr>
          <a:lstStyle/>
          <a:p>
            <a:r>
              <a:rPr lang="nl-NL" dirty="0">
                <a:solidFill>
                  <a:schemeClr val="bg1"/>
                </a:solidFill>
              </a:rPr>
              <a:t>Vijf voorwaarden voor een ethisch doordacht keuzeproces in de praktijk</a:t>
            </a:r>
            <a:endParaRPr lang="nl-BE" dirty="0">
              <a:solidFill>
                <a:schemeClr val="bg1"/>
              </a:solidFill>
            </a:endParaRPr>
          </a:p>
        </p:txBody>
      </p:sp>
    </p:spTree>
    <p:extLst>
      <p:ext uri="{BB962C8B-B14F-4D97-AF65-F5344CB8AC3E}">
        <p14:creationId xmlns:p14="http://schemas.microsoft.com/office/powerpoint/2010/main" val="2071181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inhoud 10" descr="Afbeelding met buitenshuis, water, grond, zand&#10;&#10;Automatisch gegenereerde beschrijving">
            <a:extLst>
              <a:ext uri="{FF2B5EF4-FFF2-40B4-BE49-F238E27FC236}">
                <a16:creationId xmlns:a16="http://schemas.microsoft.com/office/drawing/2014/main" id="{0E0CE31E-E382-E3CE-B66E-1923662F3EA2}"/>
              </a:ext>
            </a:extLst>
          </p:cNvPr>
          <p:cNvPicPr>
            <a:picLocks noGrp="1" noChangeAspect="1"/>
          </p:cNvPicPr>
          <p:nvPr>
            <p:ph sz="half" idx="2"/>
          </p:nvPr>
        </p:nvPicPr>
        <p:blipFill>
          <a:blip r:embed="rId2"/>
          <a:stretch>
            <a:fillRect/>
          </a:stretch>
        </p:blipFill>
        <p:spPr>
          <a:xfrm>
            <a:off x="0" y="-1"/>
            <a:ext cx="10265474" cy="6842579"/>
          </a:xfrm>
        </p:spPr>
      </p:pic>
      <p:sp>
        <p:nvSpPr>
          <p:cNvPr id="12" name="Rechthoek 11">
            <a:extLst>
              <a:ext uri="{FF2B5EF4-FFF2-40B4-BE49-F238E27FC236}">
                <a16:creationId xmlns:a16="http://schemas.microsoft.com/office/drawing/2014/main" id="{5EEFED8B-FF27-7D3E-7754-7275AEFC7DA1}"/>
              </a:ext>
            </a:extLst>
          </p:cNvPr>
          <p:cNvSpPr/>
          <p:nvPr/>
        </p:nvSpPr>
        <p:spPr>
          <a:xfrm>
            <a:off x="6287951" y="1404594"/>
            <a:ext cx="5574211" cy="4553145"/>
          </a:xfrm>
          <a:prstGeom prst="rect">
            <a:avLst/>
          </a:prstGeom>
          <a:solidFill>
            <a:srgbClr val="83AD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jdelijke aanduiding voor dianummer 1">
            <a:extLst>
              <a:ext uri="{FF2B5EF4-FFF2-40B4-BE49-F238E27FC236}">
                <a16:creationId xmlns:a16="http://schemas.microsoft.com/office/drawing/2014/main" id="{91F15E92-B135-6B12-CEEE-726D12DC40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5CFAAA-B96F-5D4A-AD11-CD1A2354611D}" type="slidenum">
              <a:rPr kumimoji="0" lang="nl-BE" sz="1200" b="0" i="0" u="none" strike="noStrike" kern="1200" cap="none" spc="0" normalizeH="0" baseline="0" noProof="0" smtClean="0">
                <a:ln>
                  <a:noFill/>
                </a:ln>
                <a:solidFill>
                  <a:srgbClr val="005B7F"/>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l-BE" sz="1200" b="0" i="0" u="none" strike="noStrike" kern="1200" cap="none" spc="0" normalizeH="0" baseline="0" noProof="0">
              <a:ln>
                <a:noFill/>
              </a:ln>
              <a:solidFill>
                <a:srgbClr val="005B7F"/>
              </a:solidFill>
              <a:effectLst/>
              <a:uLnTx/>
              <a:uFillTx/>
              <a:latin typeface="Century Gothic" panose="020B0502020202020204" pitchFamily="34" charset="0"/>
              <a:ea typeface="+mn-ea"/>
              <a:cs typeface="+mn-cs"/>
            </a:endParaRPr>
          </a:p>
        </p:txBody>
      </p:sp>
      <p:sp>
        <p:nvSpPr>
          <p:cNvPr id="3" name="Titel 2">
            <a:extLst>
              <a:ext uri="{FF2B5EF4-FFF2-40B4-BE49-F238E27FC236}">
                <a16:creationId xmlns:a16="http://schemas.microsoft.com/office/drawing/2014/main" id="{F22124AD-DE1C-BB84-5675-C68854072CEE}"/>
              </a:ext>
            </a:extLst>
          </p:cNvPr>
          <p:cNvSpPr>
            <a:spLocks noGrp="1"/>
          </p:cNvSpPr>
          <p:nvPr>
            <p:ph type="title"/>
          </p:nvPr>
        </p:nvSpPr>
        <p:spPr>
          <a:xfrm>
            <a:off x="6591300" y="2264535"/>
            <a:ext cx="5000065" cy="2379183"/>
          </a:xfrm>
        </p:spPr>
        <p:txBody>
          <a:bodyPr>
            <a:normAutofit/>
          </a:bodyPr>
          <a:lstStyle/>
          <a:p>
            <a:r>
              <a:rPr lang="nl-NL" sz="3600" b="1" dirty="0">
                <a:solidFill>
                  <a:srgbClr val="005B7F"/>
                </a:solidFill>
                <a:latin typeface="Century Gothic" panose="020B0502020202020204" pitchFamily="34" charset="0"/>
              </a:rPr>
              <a:t>Voorwaarde 1: Collectiviteit</a:t>
            </a:r>
            <a:endParaRPr lang="nl-NL" sz="3600" b="1" i="1" dirty="0">
              <a:solidFill>
                <a:srgbClr val="005B7F"/>
              </a:solidFill>
              <a:latin typeface="Century Gothic" panose="020B0502020202020204" pitchFamily="34" charset="0"/>
            </a:endParaRPr>
          </a:p>
        </p:txBody>
      </p:sp>
    </p:spTree>
    <p:extLst>
      <p:ext uri="{BB962C8B-B14F-4D97-AF65-F5344CB8AC3E}">
        <p14:creationId xmlns:p14="http://schemas.microsoft.com/office/powerpoint/2010/main" val="37764772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4A09E334-1E8E-6E02-78BA-1887674EFDE4}"/>
              </a:ext>
            </a:extLst>
          </p:cNvPr>
          <p:cNvSpPr>
            <a:spLocks noGrp="1"/>
          </p:cNvSpPr>
          <p:nvPr>
            <p:ph type="title"/>
          </p:nvPr>
        </p:nvSpPr>
        <p:spPr>
          <a:xfrm>
            <a:off x="838200" y="365126"/>
            <a:ext cx="10276840" cy="365126"/>
          </a:xfrm>
        </p:spPr>
        <p:txBody>
          <a:bodyPr>
            <a:normAutofit/>
          </a:bodyPr>
          <a:lstStyle/>
          <a:p>
            <a:r>
              <a:rPr lang="nl-NL" sz="1600" dirty="0">
                <a:solidFill>
                  <a:srgbClr val="E28686"/>
                </a:solidFill>
              </a:rPr>
              <a:t>Oriënterend vragenkader: Vijf voorwaarden voor een ethisch doordacht keuzeproces in de praktijk</a:t>
            </a:r>
            <a:endParaRPr lang="nl-BE" sz="1600" dirty="0"/>
          </a:p>
        </p:txBody>
      </p:sp>
      <p:sp>
        <p:nvSpPr>
          <p:cNvPr id="5" name="Tijdelijke aanduiding voor dianummer 4">
            <a:extLst>
              <a:ext uri="{FF2B5EF4-FFF2-40B4-BE49-F238E27FC236}">
                <a16:creationId xmlns:a16="http://schemas.microsoft.com/office/drawing/2014/main" id="{2D60B7EB-6FAB-2E47-844F-1F25DACBC872}"/>
              </a:ext>
            </a:extLst>
          </p:cNvPr>
          <p:cNvSpPr>
            <a:spLocks noGrp="1"/>
          </p:cNvSpPr>
          <p:nvPr>
            <p:ph type="sldNum" sz="quarter" idx="10"/>
          </p:nvPr>
        </p:nvSpPr>
        <p:spPr/>
        <p:txBody>
          <a:bodyPr/>
          <a:lstStyle/>
          <a:p>
            <a:fld id="{1D5CFAAA-B96F-5D4A-AD11-CD1A2354611D}" type="slidenum">
              <a:rPr lang="nl-BE" smtClean="0"/>
              <a:t>39</a:t>
            </a:fld>
            <a:endParaRPr lang="nl-BE"/>
          </a:p>
        </p:txBody>
      </p:sp>
      <p:graphicFrame>
        <p:nvGraphicFramePr>
          <p:cNvPr id="21" name="Tabel 21">
            <a:extLst>
              <a:ext uri="{FF2B5EF4-FFF2-40B4-BE49-F238E27FC236}">
                <a16:creationId xmlns:a16="http://schemas.microsoft.com/office/drawing/2014/main" id="{5D0F9E22-C280-7967-F48B-31C2685CA450}"/>
              </a:ext>
            </a:extLst>
          </p:cNvPr>
          <p:cNvGraphicFramePr>
            <a:graphicFrameLocks noGrp="1"/>
          </p:cNvGraphicFramePr>
          <p:nvPr>
            <p:extLst>
              <p:ext uri="{D42A27DB-BD31-4B8C-83A1-F6EECF244321}">
                <p14:modId xmlns:p14="http://schemas.microsoft.com/office/powerpoint/2010/main" val="2557640017"/>
              </p:ext>
            </p:extLst>
          </p:nvPr>
        </p:nvGraphicFramePr>
        <p:xfrm>
          <a:off x="838200" y="1055807"/>
          <a:ext cx="10276837" cy="4082325"/>
        </p:xfrm>
        <a:graphic>
          <a:graphicData uri="http://schemas.openxmlformats.org/drawingml/2006/table">
            <a:tbl>
              <a:tblPr firstRow="1" bandRow="1">
                <a:tableStyleId>{5C22544A-7EE6-4342-B048-85BDC9FD1C3A}</a:tableStyleId>
              </a:tblPr>
              <a:tblGrid>
                <a:gridCol w="5449478">
                  <a:extLst>
                    <a:ext uri="{9D8B030D-6E8A-4147-A177-3AD203B41FA5}">
                      <a16:colId xmlns:a16="http://schemas.microsoft.com/office/drawing/2014/main" val="1820684881"/>
                    </a:ext>
                  </a:extLst>
                </a:gridCol>
                <a:gridCol w="1677971">
                  <a:extLst>
                    <a:ext uri="{9D8B030D-6E8A-4147-A177-3AD203B41FA5}">
                      <a16:colId xmlns:a16="http://schemas.microsoft.com/office/drawing/2014/main" val="991955303"/>
                    </a:ext>
                  </a:extLst>
                </a:gridCol>
                <a:gridCol w="1715679">
                  <a:extLst>
                    <a:ext uri="{9D8B030D-6E8A-4147-A177-3AD203B41FA5}">
                      <a16:colId xmlns:a16="http://schemas.microsoft.com/office/drawing/2014/main" val="75514554"/>
                    </a:ext>
                  </a:extLst>
                </a:gridCol>
                <a:gridCol w="1433709">
                  <a:extLst>
                    <a:ext uri="{9D8B030D-6E8A-4147-A177-3AD203B41FA5}">
                      <a16:colId xmlns:a16="http://schemas.microsoft.com/office/drawing/2014/main" val="3941077493"/>
                    </a:ext>
                  </a:extLst>
                </a:gridCol>
              </a:tblGrid>
              <a:tr h="794579">
                <a:tc>
                  <a:txBody>
                    <a:bodyPr/>
                    <a:lstStyle/>
                    <a:p>
                      <a:r>
                        <a:rPr lang="nl-BE" sz="2400" b="1" dirty="0">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Voorwaarde 1: Collectiviteit</a:t>
                      </a:r>
                      <a:endParaRPr lang="nl-NL" sz="2400" b="1" i="1" dirty="0">
                        <a:solidFill>
                          <a:srgbClr val="005B7F"/>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Niet van toepassing</a:t>
                      </a:r>
                    </a:p>
                    <a:p>
                      <a:r>
                        <a:rPr lang="nl-BE" sz="1400" b="0" i="1" dirty="0">
                          <a:solidFill>
                            <a:srgbClr val="4D4D4D"/>
                          </a:solidFill>
                          <a:latin typeface="Century Gothic" panose="020B0502020202020204" pitchFamily="34" charset="0"/>
                        </a:rPr>
                        <a:t>(</a:t>
                      </a:r>
                      <a:r>
                        <a:rPr lang="nl-BE" sz="1400" b="0" i="1" dirty="0" err="1">
                          <a:solidFill>
                            <a:srgbClr val="4D4D4D"/>
                          </a:solidFill>
                          <a:latin typeface="Century Gothic" panose="020B0502020202020204" pitchFamily="34" charset="0"/>
                        </a:rPr>
                        <a:t>schrapbaar</a:t>
                      </a:r>
                      <a:r>
                        <a:rPr lang="nl-BE" sz="1400" b="0" i="1" dirty="0">
                          <a:solidFill>
                            <a:srgbClr val="4D4D4D"/>
                          </a:solidFill>
                          <a:latin typeface="Century Gothic" panose="020B0502020202020204" pitchFamily="34" charset="0"/>
                        </a:rPr>
                        <a:t>)</a:t>
                      </a:r>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Waarschijnlijk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Zeker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915690712"/>
                  </a:ext>
                </a:extLst>
              </a:tr>
              <a:tr h="1574132">
                <a:tc>
                  <a:txBody>
                    <a:bodyPr/>
                    <a:lstStyle/>
                    <a:p>
                      <a:r>
                        <a:rPr lang="nl-NL" sz="1400" b="1" dirty="0">
                          <a:solidFill>
                            <a:srgbClr val="65A0B2"/>
                          </a:solidFill>
                          <a:latin typeface="Century Gothic" panose="020B0502020202020204" pitchFamily="34" charset="0"/>
                        </a:rPr>
                        <a:t>Duiding</a:t>
                      </a:r>
                      <a:r>
                        <a:rPr lang="nl-NL" sz="1400" b="0" dirty="0">
                          <a:solidFill>
                            <a:srgbClr val="65A0B2"/>
                          </a:solidFill>
                          <a:latin typeface="Century Gothic" panose="020B0502020202020204" pitchFamily="34" charset="0"/>
                        </a:rPr>
                        <a:t>: </a:t>
                      </a:r>
                      <a:r>
                        <a:rPr lang="nl-NL" sz="1400" dirty="0">
                          <a:solidFill>
                            <a:srgbClr val="65A0B2"/>
                          </a:solidFill>
                          <a:effectLst/>
                          <a:latin typeface="Century Gothic" panose="020B0502020202020204" pitchFamily="34" charset="0"/>
                          <a:ea typeface="Calibri" panose="020F0502020204030204" pitchFamily="34" charset="0"/>
                          <a:cs typeface="Times New Roman" panose="02020603050405020304" pitchFamily="18" charset="0"/>
                        </a:rPr>
                        <a:t>Dit betekent dat het keuzeproces geen louter individuele balansoefening is, maar het resultaat van een gezamenlijk proces van reflectie en overleg met meerdere personen.</a:t>
                      </a:r>
                      <a:br>
                        <a:rPr lang="nl-NL" sz="1400" dirty="0">
                          <a:solidFill>
                            <a:srgbClr val="65A0B2"/>
                          </a:solidFill>
                          <a:effectLst/>
                          <a:latin typeface="Century Gothic" panose="020B0502020202020204" pitchFamily="34" charset="0"/>
                          <a:ea typeface="Calibri" panose="020F0502020204030204" pitchFamily="34" charset="0"/>
                          <a:cs typeface="Times New Roman" panose="02020603050405020304" pitchFamily="18" charset="0"/>
                        </a:rPr>
                      </a:br>
                      <a:endParaRPr lang="nl-NL" sz="1400" b="0" dirty="0">
                        <a:solidFill>
                          <a:srgbClr val="65A0B2"/>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NL"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NL"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NL"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91321068"/>
                  </a:ext>
                </a:extLst>
              </a:tr>
              <a:tr h="1654753">
                <a:tc>
                  <a:txBody>
                    <a:bodyPr/>
                    <a:lstStyle/>
                    <a:p>
                      <a:r>
                        <a:rPr lang="nl-NL" sz="1400" b="1" dirty="0">
                          <a:solidFill>
                            <a:srgbClr val="4D4D4D"/>
                          </a:solidFill>
                          <a:latin typeface="Century Gothic" panose="020B0502020202020204" pitchFamily="34" charset="0"/>
                        </a:rPr>
                        <a:t>Ethische richtvragen</a:t>
                      </a:r>
                      <a:r>
                        <a:rPr lang="nl-NL" sz="1400" b="0" dirty="0">
                          <a:solidFill>
                            <a:srgbClr val="4D4D4D"/>
                          </a:solidFill>
                          <a:latin typeface="Century Gothic" panose="020B0502020202020204" pitchFamily="34" charset="0"/>
                        </a:rPr>
                        <a:t>:</a:t>
                      </a:r>
                    </a:p>
                    <a:p>
                      <a:pPr marL="285750" lvl="0" indent="-285750" algn="l">
                        <a:lnSpc>
                          <a:spcPct val="120000"/>
                        </a:lnSpc>
                        <a:spcBef>
                          <a:spcPts val="600"/>
                        </a:spcBef>
                        <a:spcAft>
                          <a:spcPts val="0"/>
                        </a:spcAft>
                        <a:buFont typeface="Arial" panose="020B0604020202020204" pitchFamily="34" charset="0"/>
                        <a:buChar char="•"/>
                      </a:pPr>
                      <a:r>
                        <a:rPr lang="nl-NL" sz="14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Beslissen we samen? In gezamenlijk overleg?</a:t>
                      </a:r>
                      <a:endParaRPr lang="nl-BE" sz="1400" dirty="0">
                        <a:solidFill>
                          <a:srgbClr val="4D4D4D"/>
                        </a:solidFill>
                        <a:effectLst/>
                        <a:latin typeface="Corbel" panose="020B0503020204020204" pitchFamily="34" charset="0"/>
                        <a:ea typeface="Calibri" panose="020F0502020204030204" pitchFamily="34" charset="0"/>
                        <a:cs typeface="Times New Roman" panose="02020603050405020304" pitchFamily="18"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907043295"/>
                  </a:ext>
                </a:extLst>
              </a:tr>
            </a:tbl>
          </a:graphicData>
        </a:graphic>
      </p:graphicFrame>
    </p:spTree>
    <p:extLst>
      <p:ext uri="{BB962C8B-B14F-4D97-AF65-F5344CB8AC3E}">
        <p14:creationId xmlns:p14="http://schemas.microsoft.com/office/powerpoint/2010/main" val="453565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4A09E334-1E8E-6E02-78BA-1887674EFDE4}"/>
              </a:ext>
            </a:extLst>
          </p:cNvPr>
          <p:cNvSpPr>
            <a:spLocks noGrp="1"/>
          </p:cNvSpPr>
          <p:nvPr>
            <p:ph type="title"/>
          </p:nvPr>
        </p:nvSpPr>
        <p:spPr>
          <a:xfrm>
            <a:off x="838200" y="365126"/>
            <a:ext cx="10276840" cy="482048"/>
          </a:xfrm>
          <a:noFill/>
        </p:spPr>
        <p:txBody>
          <a:bodyPr>
            <a:normAutofit fontScale="90000"/>
          </a:bodyPr>
          <a:lstStyle/>
          <a:p>
            <a:r>
              <a:rPr lang="nl-NL" sz="1600" dirty="0">
                <a:solidFill>
                  <a:srgbClr val="E28686"/>
                </a:solidFill>
              </a:rPr>
              <a:t>Werkblad voor ethisch gefundeerde besluitvorming</a:t>
            </a:r>
            <a:br>
              <a:rPr lang="nl-NL" sz="1600" dirty="0">
                <a:solidFill>
                  <a:srgbClr val="E28686"/>
                </a:solidFill>
              </a:rPr>
            </a:br>
            <a:r>
              <a:rPr lang="nl-NL" sz="1600" dirty="0">
                <a:solidFill>
                  <a:srgbClr val="E28686"/>
                </a:solidFill>
              </a:rPr>
              <a:t>     </a:t>
            </a:r>
            <a:r>
              <a:rPr lang="nl-NL" sz="1300" dirty="0">
                <a:solidFill>
                  <a:srgbClr val="E28686"/>
                </a:solidFill>
              </a:rPr>
              <a:t>-&gt; u kan in deze slides zelf invullen, aanvullen, bewerken.</a:t>
            </a:r>
            <a:endParaRPr lang="nl-BE" sz="1300" dirty="0"/>
          </a:p>
        </p:txBody>
      </p:sp>
      <p:sp>
        <p:nvSpPr>
          <p:cNvPr id="5" name="Tijdelijke aanduiding voor dianummer 4">
            <a:extLst>
              <a:ext uri="{FF2B5EF4-FFF2-40B4-BE49-F238E27FC236}">
                <a16:creationId xmlns:a16="http://schemas.microsoft.com/office/drawing/2014/main" id="{2D60B7EB-6FAB-2E47-844F-1F25DACBC872}"/>
              </a:ext>
            </a:extLst>
          </p:cNvPr>
          <p:cNvSpPr>
            <a:spLocks noGrp="1"/>
          </p:cNvSpPr>
          <p:nvPr>
            <p:ph type="sldNum" sz="quarter" idx="10"/>
          </p:nvPr>
        </p:nvSpPr>
        <p:spPr/>
        <p:txBody>
          <a:bodyPr/>
          <a:lstStyle/>
          <a:p>
            <a:fld id="{1D5CFAAA-B96F-5D4A-AD11-CD1A2354611D}" type="slidenum">
              <a:rPr lang="nl-BE" smtClean="0"/>
              <a:t>4</a:t>
            </a:fld>
            <a:endParaRPr lang="nl-BE"/>
          </a:p>
        </p:txBody>
      </p:sp>
      <p:graphicFrame>
        <p:nvGraphicFramePr>
          <p:cNvPr id="21" name="Tabel 21">
            <a:extLst>
              <a:ext uri="{FF2B5EF4-FFF2-40B4-BE49-F238E27FC236}">
                <a16:creationId xmlns:a16="http://schemas.microsoft.com/office/drawing/2014/main" id="{5D0F9E22-C280-7967-F48B-31C2685CA450}"/>
              </a:ext>
            </a:extLst>
          </p:cNvPr>
          <p:cNvGraphicFramePr>
            <a:graphicFrameLocks noGrp="1"/>
          </p:cNvGraphicFramePr>
          <p:nvPr>
            <p:extLst>
              <p:ext uri="{D42A27DB-BD31-4B8C-83A1-F6EECF244321}">
                <p14:modId xmlns:p14="http://schemas.microsoft.com/office/powerpoint/2010/main" val="4055013776"/>
              </p:ext>
            </p:extLst>
          </p:nvPr>
        </p:nvGraphicFramePr>
        <p:xfrm>
          <a:off x="838200" y="1055803"/>
          <a:ext cx="10276840" cy="5213022"/>
        </p:xfrm>
        <a:graphic>
          <a:graphicData uri="http://schemas.openxmlformats.org/drawingml/2006/table">
            <a:tbl>
              <a:tblPr firstRow="1" bandRow="1">
                <a:tableStyleId>{5C22544A-7EE6-4342-B048-85BDC9FD1C3A}</a:tableStyleId>
              </a:tblPr>
              <a:tblGrid>
                <a:gridCol w="5138420">
                  <a:extLst>
                    <a:ext uri="{9D8B030D-6E8A-4147-A177-3AD203B41FA5}">
                      <a16:colId xmlns:a16="http://schemas.microsoft.com/office/drawing/2014/main" val="1820684881"/>
                    </a:ext>
                  </a:extLst>
                </a:gridCol>
                <a:gridCol w="5138420">
                  <a:extLst>
                    <a:ext uri="{9D8B030D-6E8A-4147-A177-3AD203B41FA5}">
                      <a16:colId xmlns:a16="http://schemas.microsoft.com/office/drawing/2014/main" val="4283092409"/>
                    </a:ext>
                  </a:extLst>
                </a:gridCol>
              </a:tblGrid>
              <a:tr h="1505839">
                <a:tc gridSpan="2">
                  <a: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nl-NL" b="0" dirty="0">
                          <a:solidFill>
                            <a:srgbClr val="4D4D4D"/>
                          </a:solidFill>
                          <a:latin typeface="Century Gothic" panose="020B0502020202020204" pitchFamily="34" charset="0"/>
                        </a:rPr>
                        <a:t>Wat is de aanleiding?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b="0" dirty="0">
                        <a:solidFill>
                          <a:srgbClr val="4D4D4D"/>
                        </a:solidFill>
                        <a:latin typeface="Century Gothic" panose="020B0502020202020204" pitchFamily="34" charset="0"/>
                      </a:endParaRPr>
                    </a:p>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hMerge="1">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915690712"/>
                  </a:ext>
                </a:extLst>
              </a:tr>
              <a:tr h="1705305">
                <a:tc gridSpan="2">
                  <a:txBody>
                    <a:bodyPr/>
                    <a:lstStyle/>
                    <a:p>
                      <a:r>
                        <a:rPr lang="nl-NL" b="0" dirty="0">
                          <a:solidFill>
                            <a:srgbClr val="4D4D4D"/>
                          </a:solidFill>
                          <a:latin typeface="Century Gothic" panose="020B0502020202020204" pitchFamily="34" charset="0"/>
                        </a:rPr>
                        <a:t>2. Waarover moeten we beslissen? Waar knelt het schoentje?</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hMerge="1">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91321068"/>
                  </a:ext>
                </a:extLst>
              </a:tr>
              <a:tr h="2001878">
                <a:tc>
                  <a:txBody>
                    <a:bodyPr/>
                    <a:lstStyle/>
                    <a:p>
                      <a:r>
                        <a:rPr lang="nl-NL" b="0" dirty="0">
                          <a:solidFill>
                            <a:srgbClr val="4D4D4D"/>
                          </a:solidFill>
                          <a:latin typeface="Century Gothic" panose="020B0502020202020204" pitchFamily="34" charset="0"/>
                        </a:rPr>
                        <a:t>3. Welke waarden staan hier op het spel? </a:t>
                      </a:r>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dirty="0">
                          <a:solidFill>
                            <a:srgbClr val="4D4D4D"/>
                          </a:solidFill>
                          <a:latin typeface="Century Gothic" panose="020B0502020202020204" pitchFamily="34" charset="0"/>
                        </a:rPr>
                        <a:t>Wat betekent dat concreet?</a:t>
                      </a:r>
                    </a:p>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907043295"/>
                  </a:ext>
                </a:extLst>
              </a:tr>
            </a:tbl>
          </a:graphicData>
        </a:graphic>
      </p:graphicFrame>
    </p:spTree>
    <p:extLst>
      <p:ext uri="{BB962C8B-B14F-4D97-AF65-F5344CB8AC3E}">
        <p14:creationId xmlns:p14="http://schemas.microsoft.com/office/powerpoint/2010/main" val="30633233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4A09E334-1E8E-6E02-78BA-1887674EFDE4}"/>
              </a:ext>
            </a:extLst>
          </p:cNvPr>
          <p:cNvSpPr>
            <a:spLocks noGrp="1"/>
          </p:cNvSpPr>
          <p:nvPr>
            <p:ph type="title"/>
          </p:nvPr>
        </p:nvSpPr>
        <p:spPr>
          <a:xfrm>
            <a:off x="838200" y="365126"/>
            <a:ext cx="10276840" cy="365126"/>
          </a:xfrm>
        </p:spPr>
        <p:txBody>
          <a:bodyPr>
            <a:normAutofit/>
          </a:bodyPr>
          <a:lstStyle/>
          <a:p>
            <a:r>
              <a:rPr lang="nl-NL" sz="1600" dirty="0">
                <a:solidFill>
                  <a:srgbClr val="E28686"/>
                </a:solidFill>
              </a:rPr>
              <a:t>Oriënterend vragenkader: Vijf voorwaarden voor een ethisch doordacht keuzeproces in de praktijk</a:t>
            </a:r>
            <a:endParaRPr lang="nl-BE" sz="1600" dirty="0"/>
          </a:p>
        </p:txBody>
      </p:sp>
      <p:sp>
        <p:nvSpPr>
          <p:cNvPr id="5" name="Tijdelijke aanduiding voor dianummer 4">
            <a:extLst>
              <a:ext uri="{FF2B5EF4-FFF2-40B4-BE49-F238E27FC236}">
                <a16:creationId xmlns:a16="http://schemas.microsoft.com/office/drawing/2014/main" id="{2D60B7EB-6FAB-2E47-844F-1F25DACBC872}"/>
              </a:ext>
            </a:extLst>
          </p:cNvPr>
          <p:cNvSpPr>
            <a:spLocks noGrp="1"/>
          </p:cNvSpPr>
          <p:nvPr>
            <p:ph type="sldNum" sz="quarter" idx="10"/>
          </p:nvPr>
        </p:nvSpPr>
        <p:spPr/>
        <p:txBody>
          <a:bodyPr/>
          <a:lstStyle/>
          <a:p>
            <a:fld id="{1D5CFAAA-B96F-5D4A-AD11-CD1A2354611D}" type="slidenum">
              <a:rPr lang="nl-BE" smtClean="0"/>
              <a:t>40</a:t>
            </a:fld>
            <a:endParaRPr lang="nl-BE"/>
          </a:p>
        </p:txBody>
      </p:sp>
      <p:graphicFrame>
        <p:nvGraphicFramePr>
          <p:cNvPr id="21" name="Tabel 21">
            <a:extLst>
              <a:ext uri="{FF2B5EF4-FFF2-40B4-BE49-F238E27FC236}">
                <a16:creationId xmlns:a16="http://schemas.microsoft.com/office/drawing/2014/main" id="{5D0F9E22-C280-7967-F48B-31C2685CA450}"/>
              </a:ext>
            </a:extLst>
          </p:cNvPr>
          <p:cNvGraphicFramePr>
            <a:graphicFrameLocks noGrp="1"/>
          </p:cNvGraphicFramePr>
          <p:nvPr>
            <p:extLst>
              <p:ext uri="{D42A27DB-BD31-4B8C-83A1-F6EECF244321}">
                <p14:modId xmlns:p14="http://schemas.microsoft.com/office/powerpoint/2010/main" val="546494130"/>
              </p:ext>
            </p:extLst>
          </p:nvPr>
        </p:nvGraphicFramePr>
        <p:xfrm>
          <a:off x="838200" y="1055804"/>
          <a:ext cx="10276837" cy="5297862"/>
        </p:xfrm>
        <a:graphic>
          <a:graphicData uri="http://schemas.openxmlformats.org/drawingml/2006/table">
            <a:tbl>
              <a:tblPr firstRow="1" bandRow="1">
                <a:tableStyleId>{5C22544A-7EE6-4342-B048-85BDC9FD1C3A}</a:tableStyleId>
              </a:tblPr>
              <a:tblGrid>
                <a:gridCol w="5553635">
                  <a:extLst>
                    <a:ext uri="{9D8B030D-6E8A-4147-A177-3AD203B41FA5}">
                      <a16:colId xmlns:a16="http://schemas.microsoft.com/office/drawing/2014/main" val="1820684881"/>
                    </a:ext>
                  </a:extLst>
                </a:gridCol>
                <a:gridCol w="1639802">
                  <a:extLst>
                    <a:ext uri="{9D8B030D-6E8A-4147-A177-3AD203B41FA5}">
                      <a16:colId xmlns:a16="http://schemas.microsoft.com/office/drawing/2014/main" val="991955303"/>
                    </a:ext>
                  </a:extLst>
                </a:gridCol>
                <a:gridCol w="1668544">
                  <a:extLst>
                    <a:ext uri="{9D8B030D-6E8A-4147-A177-3AD203B41FA5}">
                      <a16:colId xmlns:a16="http://schemas.microsoft.com/office/drawing/2014/main" val="75514554"/>
                    </a:ext>
                  </a:extLst>
                </a:gridCol>
                <a:gridCol w="1414856">
                  <a:extLst>
                    <a:ext uri="{9D8B030D-6E8A-4147-A177-3AD203B41FA5}">
                      <a16:colId xmlns:a16="http://schemas.microsoft.com/office/drawing/2014/main" val="3941077493"/>
                    </a:ext>
                  </a:extLst>
                </a:gridCol>
              </a:tblGrid>
              <a:tr h="989349">
                <a:tc>
                  <a:txBody>
                    <a:bodyPr/>
                    <a:lstStyle/>
                    <a:p>
                      <a:r>
                        <a:rPr lang="nl-BE" sz="2400" b="1" dirty="0">
                          <a:solidFill>
                            <a:srgbClr val="005B7F"/>
                          </a:solidFill>
                          <a:latin typeface="Century Gothic" panose="020B0502020202020204" pitchFamily="34" charset="0"/>
                        </a:rPr>
                        <a:t>Voorwaarde 1: Collectiviteit</a:t>
                      </a:r>
                      <a:endParaRPr lang="nl-NL" sz="2400" b="1" i="1" dirty="0">
                        <a:solidFill>
                          <a:srgbClr val="005B7F"/>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Niet van toepassing</a:t>
                      </a:r>
                    </a:p>
                    <a:p>
                      <a:r>
                        <a:rPr lang="nl-BE" sz="1400" b="0" i="1" dirty="0">
                          <a:solidFill>
                            <a:srgbClr val="4D4D4D"/>
                          </a:solidFill>
                          <a:latin typeface="Century Gothic" panose="020B0502020202020204" pitchFamily="34" charset="0"/>
                        </a:rPr>
                        <a:t>(</a:t>
                      </a:r>
                      <a:r>
                        <a:rPr lang="nl-BE" sz="1400" b="0" i="1" dirty="0" err="1">
                          <a:solidFill>
                            <a:srgbClr val="4D4D4D"/>
                          </a:solidFill>
                          <a:latin typeface="Century Gothic" panose="020B0502020202020204" pitchFamily="34" charset="0"/>
                        </a:rPr>
                        <a:t>schrapbaar</a:t>
                      </a:r>
                      <a:r>
                        <a:rPr lang="nl-BE" sz="1400" b="0" i="1" dirty="0">
                          <a:solidFill>
                            <a:srgbClr val="4D4D4D"/>
                          </a:solidFill>
                          <a:latin typeface="Century Gothic" panose="020B0502020202020204" pitchFamily="34" charset="0"/>
                        </a:rPr>
                        <a:t>)</a:t>
                      </a:r>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Waarschijnlijk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Zeker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915690712"/>
                  </a:ext>
                </a:extLst>
              </a:tr>
              <a:tr h="4308513">
                <a:tc>
                  <a:txBody>
                    <a:bodyPr/>
                    <a:lstStyle/>
                    <a:p>
                      <a:pPr algn="l">
                        <a:lnSpc>
                          <a:spcPct val="100000"/>
                        </a:lnSpc>
                        <a:spcBef>
                          <a:spcPts val="600"/>
                        </a:spcBef>
                        <a:tabLst>
                          <a:tab pos="90170" algn="l"/>
                        </a:tabLst>
                      </a:pPr>
                      <a:endParaRPr lang="nl-BE" sz="1200" b="1"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endParaRPr>
                    </a:p>
                    <a:p>
                      <a:pPr algn="l">
                        <a:lnSpc>
                          <a:spcPct val="100000"/>
                        </a:lnSpc>
                        <a:spcBef>
                          <a:spcPts val="600"/>
                        </a:spcBef>
                        <a:tabLst>
                          <a:tab pos="90170" algn="l"/>
                        </a:tabLst>
                      </a:pPr>
                      <a:r>
                        <a:rPr lang="nl-BE" sz="1200" b="1"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rPr>
                        <a:t>Illustratieve voorbeeldvragen:</a:t>
                      </a:r>
                      <a:endParaRPr lang="nl-BE" sz="12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l">
                        <a:lnSpc>
                          <a:spcPct val="100000"/>
                        </a:lnSpc>
                        <a:spcBef>
                          <a:spcPts val="600"/>
                        </a:spcBef>
                        <a:spcAft>
                          <a:spcPts val="0"/>
                        </a:spcAft>
                        <a:buFont typeface="Symbol" panose="05050102010706020507" pitchFamily="18" charset="2"/>
                        <a:buChar char=""/>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Gebeurt het multidisciplinair/interprofessioneel? </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Welke disciplines/expertise hebben we nodig om goed te kunnen kiezen/beslissen?</a:t>
                      </a:r>
                    </a:p>
                    <a:p>
                      <a:pPr marL="342900" lvl="0" indent="-342900" algn="l">
                        <a:lnSpc>
                          <a:spcPct val="100000"/>
                        </a:lnSpc>
                        <a:spcBef>
                          <a:spcPts val="600"/>
                        </a:spcBef>
                        <a:spcAft>
                          <a:spcPts val="0"/>
                        </a:spcAft>
                        <a:buFont typeface="Symbol" panose="05050102010706020507" pitchFamily="18" charset="2"/>
                        <a:buChar char=""/>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In overleg met relevante belanghebbenden? </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Wie hebben we er nog bij betrokken? Is dit volledig?</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Komt iedereen voldoende en gelijkwaardig aan bod? </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Hoe zitten de evenwichten in de besluitvorming? Gebeurt het evenwichtig genoeg?</a:t>
                      </a:r>
                    </a:p>
                    <a:p>
                      <a:pPr marL="342900" lvl="0" indent="-342900" algn="l">
                        <a:lnSpc>
                          <a:spcPct val="100000"/>
                        </a:lnSpc>
                        <a:spcBef>
                          <a:spcPts val="600"/>
                        </a:spcBef>
                        <a:spcAft>
                          <a:spcPts val="0"/>
                        </a:spcAft>
                        <a:buFont typeface="Symbol" panose="05050102010706020507" pitchFamily="18" charset="2"/>
                        <a:buChar char=""/>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Hebben we extra aandacht voor de stem/positie van de meest kwetsbaren?</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Wie zijn ze?</a:t>
                      </a:r>
                    </a:p>
                    <a:p>
                      <a:pPr marL="1143000" lvl="2" indent="-228600" algn="l">
                        <a:lnSpc>
                          <a:spcPct val="100000"/>
                        </a:lnSpc>
                        <a:spcBef>
                          <a:spcPts val="0"/>
                        </a:spcBef>
                        <a:spcAft>
                          <a:spcPts val="0"/>
                        </a:spcAft>
                        <a:buFont typeface="Wingdings" panose="05000000000000000000" pitchFamily="2" charset="2"/>
                        <a:buChar char=""/>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Hier, nu, in deze specifieke context?</a:t>
                      </a:r>
                    </a:p>
                    <a:p>
                      <a:pPr marL="1143000" lvl="2" indent="-228600" algn="l">
                        <a:lnSpc>
                          <a:spcPct val="100000"/>
                        </a:lnSpc>
                        <a:spcBef>
                          <a:spcPts val="0"/>
                        </a:spcBef>
                        <a:spcAft>
                          <a:spcPts val="0"/>
                        </a:spcAft>
                        <a:buFont typeface="Wingdings" panose="05000000000000000000" pitchFamily="2" charset="2"/>
                        <a:buChar char=""/>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Generiek, binnen onze doelgroep?</a:t>
                      </a:r>
                    </a:p>
                    <a:p>
                      <a:pPr marL="1143000" lvl="2" indent="-228600" algn="l">
                        <a:lnSpc>
                          <a:spcPct val="100000"/>
                        </a:lnSpc>
                        <a:spcBef>
                          <a:spcPts val="0"/>
                        </a:spcBef>
                        <a:spcAft>
                          <a:spcPts val="0"/>
                        </a:spcAft>
                        <a:buFont typeface="Wingdings" panose="05000000000000000000" pitchFamily="2" charset="2"/>
                        <a:buChar char=""/>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Toekomstig? Op lange termijn?</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Hoe realiseren we die extra aandacht?</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Lukt dat? Indien niet, wat kunnen we doen?</a:t>
                      </a:r>
                    </a:p>
                    <a:p>
                      <a:pPr marL="342900" lvl="0" indent="-342900" algn="l">
                        <a:lnSpc>
                          <a:spcPct val="100000"/>
                        </a:lnSpc>
                        <a:spcBef>
                          <a:spcPts val="600"/>
                        </a:spcBef>
                        <a:spcAft>
                          <a:spcPts val="0"/>
                        </a:spcAft>
                        <a:buFont typeface="Symbol" panose="05050102010706020507" pitchFamily="18" charset="2"/>
                        <a:buChar char=""/>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Andere: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907043295"/>
                  </a:ext>
                </a:extLst>
              </a:tr>
            </a:tbl>
          </a:graphicData>
        </a:graphic>
      </p:graphicFrame>
    </p:spTree>
    <p:extLst>
      <p:ext uri="{BB962C8B-B14F-4D97-AF65-F5344CB8AC3E}">
        <p14:creationId xmlns:p14="http://schemas.microsoft.com/office/powerpoint/2010/main" val="27922591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inhoud 10" descr="Afbeelding met buitenshuis, water, grond, zand&#10;&#10;Automatisch gegenereerde beschrijving">
            <a:extLst>
              <a:ext uri="{FF2B5EF4-FFF2-40B4-BE49-F238E27FC236}">
                <a16:creationId xmlns:a16="http://schemas.microsoft.com/office/drawing/2014/main" id="{0E0CE31E-E382-E3CE-B66E-1923662F3EA2}"/>
              </a:ext>
            </a:extLst>
          </p:cNvPr>
          <p:cNvPicPr>
            <a:picLocks noGrp="1" noChangeAspect="1"/>
          </p:cNvPicPr>
          <p:nvPr>
            <p:ph sz="half" idx="2"/>
          </p:nvPr>
        </p:nvPicPr>
        <p:blipFill>
          <a:blip r:embed="rId2"/>
          <a:stretch>
            <a:fillRect/>
          </a:stretch>
        </p:blipFill>
        <p:spPr>
          <a:xfrm>
            <a:off x="0" y="-1"/>
            <a:ext cx="10265474" cy="6842579"/>
          </a:xfrm>
        </p:spPr>
      </p:pic>
      <p:sp>
        <p:nvSpPr>
          <p:cNvPr id="12" name="Rechthoek 11">
            <a:extLst>
              <a:ext uri="{FF2B5EF4-FFF2-40B4-BE49-F238E27FC236}">
                <a16:creationId xmlns:a16="http://schemas.microsoft.com/office/drawing/2014/main" id="{5EEFED8B-FF27-7D3E-7754-7275AEFC7DA1}"/>
              </a:ext>
            </a:extLst>
          </p:cNvPr>
          <p:cNvSpPr/>
          <p:nvPr/>
        </p:nvSpPr>
        <p:spPr>
          <a:xfrm>
            <a:off x="6287951" y="1404594"/>
            <a:ext cx="5574211" cy="4553145"/>
          </a:xfrm>
          <a:prstGeom prst="rect">
            <a:avLst/>
          </a:prstGeom>
          <a:solidFill>
            <a:srgbClr val="83AD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jdelijke aanduiding voor dianummer 1">
            <a:extLst>
              <a:ext uri="{FF2B5EF4-FFF2-40B4-BE49-F238E27FC236}">
                <a16:creationId xmlns:a16="http://schemas.microsoft.com/office/drawing/2014/main" id="{91F15E92-B135-6B12-CEEE-726D12DC40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5CFAAA-B96F-5D4A-AD11-CD1A2354611D}" type="slidenum">
              <a:rPr kumimoji="0" lang="nl-BE" sz="1200" b="0" i="0" u="none" strike="noStrike" kern="1200" cap="none" spc="0" normalizeH="0" baseline="0" noProof="0" smtClean="0">
                <a:ln>
                  <a:noFill/>
                </a:ln>
                <a:solidFill>
                  <a:srgbClr val="005B7F"/>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l-BE" sz="1200" b="0" i="0" u="none" strike="noStrike" kern="1200" cap="none" spc="0" normalizeH="0" baseline="0" noProof="0">
              <a:ln>
                <a:noFill/>
              </a:ln>
              <a:solidFill>
                <a:srgbClr val="005B7F"/>
              </a:solidFill>
              <a:effectLst/>
              <a:uLnTx/>
              <a:uFillTx/>
              <a:latin typeface="Century Gothic" panose="020B0502020202020204" pitchFamily="34" charset="0"/>
              <a:ea typeface="+mn-ea"/>
              <a:cs typeface="+mn-cs"/>
            </a:endParaRPr>
          </a:p>
        </p:txBody>
      </p:sp>
      <p:sp>
        <p:nvSpPr>
          <p:cNvPr id="3" name="Titel 2">
            <a:extLst>
              <a:ext uri="{FF2B5EF4-FFF2-40B4-BE49-F238E27FC236}">
                <a16:creationId xmlns:a16="http://schemas.microsoft.com/office/drawing/2014/main" id="{F22124AD-DE1C-BB84-5675-C68854072CEE}"/>
              </a:ext>
            </a:extLst>
          </p:cNvPr>
          <p:cNvSpPr>
            <a:spLocks noGrp="1"/>
          </p:cNvSpPr>
          <p:nvPr>
            <p:ph type="title"/>
          </p:nvPr>
        </p:nvSpPr>
        <p:spPr>
          <a:xfrm>
            <a:off x="6591300" y="2264535"/>
            <a:ext cx="5000065" cy="2379183"/>
          </a:xfrm>
        </p:spPr>
        <p:txBody>
          <a:bodyPr>
            <a:normAutofit/>
          </a:bodyPr>
          <a:lstStyle/>
          <a:p>
            <a:r>
              <a:rPr lang="nl-NL" sz="3600" b="1" dirty="0">
                <a:solidFill>
                  <a:srgbClr val="005B7F"/>
                </a:solidFill>
                <a:latin typeface="Century Gothic" panose="020B0502020202020204" pitchFamily="34" charset="0"/>
              </a:rPr>
              <a:t>Voorwaarde </a:t>
            </a:r>
            <a:r>
              <a:rPr lang="nl-BE" sz="3600" b="1" dirty="0">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2: Redelijkheid</a:t>
            </a:r>
            <a:endParaRPr lang="nl-NL" sz="3600" b="1" i="1" dirty="0">
              <a:solidFill>
                <a:srgbClr val="005B7F"/>
              </a:solidFill>
              <a:latin typeface="Century Gothic" panose="020B0502020202020204" pitchFamily="34" charset="0"/>
            </a:endParaRPr>
          </a:p>
        </p:txBody>
      </p:sp>
    </p:spTree>
    <p:extLst>
      <p:ext uri="{BB962C8B-B14F-4D97-AF65-F5344CB8AC3E}">
        <p14:creationId xmlns:p14="http://schemas.microsoft.com/office/powerpoint/2010/main" val="26064102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4A09E334-1E8E-6E02-78BA-1887674EFDE4}"/>
              </a:ext>
            </a:extLst>
          </p:cNvPr>
          <p:cNvSpPr>
            <a:spLocks noGrp="1"/>
          </p:cNvSpPr>
          <p:nvPr>
            <p:ph type="title"/>
          </p:nvPr>
        </p:nvSpPr>
        <p:spPr>
          <a:xfrm>
            <a:off x="838200" y="365126"/>
            <a:ext cx="10276840" cy="365126"/>
          </a:xfrm>
        </p:spPr>
        <p:txBody>
          <a:bodyPr>
            <a:normAutofit/>
          </a:bodyPr>
          <a:lstStyle/>
          <a:p>
            <a:r>
              <a:rPr lang="nl-NL" sz="1600" dirty="0">
                <a:solidFill>
                  <a:srgbClr val="E28686"/>
                </a:solidFill>
              </a:rPr>
              <a:t>Oriënterend vragenkader: Vijf voorwaarden voor een ethisch doordacht keuzeproces in de praktijk</a:t>
            </a:r>
            <a:endParaRPr lang="nl-BE" sz="1600" dirty="0"/>
          </a:p>
        </p:txBody>
      </p:sp>
      <p:sp>
        <p:nvSpPr>
          <p:cNvPr id="5" name="Tijdelijke aanduiding voor dianummer 4">
            <a:extLst>
              <a:ext uri="{FF2B5EF4-FFF2-40B4-BE49-F238E27FC236}">
                <a16:creationId xmlns:a16="http://schemas.microsoft.com/office/drawing/2014/main" id="{2D60B7EB-6FAB-2E47-844F-1F25DACBC872}"/>
              </a:ext>
            </a:extLst>
          </p:cNvPr>
          <p:cNvSpPr>
            <a:spLocks noGrp="1"/>
          </p:cNvSpPr>
          <p:nvPr>
            <p:ph type="sldNum" sz="quarter" idx="10"/>
          </p:nvPr>
        </p:nvSpPr>
        <p:spPr/>
        <p:txBody>
          <a:bodyPr/>
          <a:lstStyle/>
          <a:p>
            <a:fld id="{1D5CFAAA-B96F-5D4A-AD11-CD1A2354611D}" type="slidenum">
              <a:rPr lang="nl-BE" smtClean="0"/>
              <a:t>42</a:t>
            </a:fld>
            <a:endParaRPr lang="nl-BE"/>
          </a:p>
        </p:txBody>
      </p:sp>
      <p:graphicFrame>
        <p:nvGraphicFramePr>
          <p:cNvPr id="21" name="Tabel 21">
            <a:extLst>
              <a:ext uri="{FF2B5EF4-FFF2-40B4-BE49-F238E27FC236}">
                <a16:creationId xmlns:a16="http://schemas.microsoft.com/office/drawing/2014/main" id="{5D0F9E22-C280-7967-F48B-31C2685CA450}"/>
              </a:ext>
            </a:extLst>
          </p:cNvPr>
          <p:cNvGraphicFramePr>
            <a:graphicFrameLocks noGrp="1"/>
          </p:cNvGraphicFramePr>
          <p:nvPr>
            <p:extLst>
              <p:ext uri="{D42A27DB-BD31-4B8C-83A1-F6EECF244321}">
                <p14:modId xmlns:p14="http://schemas.microsoft.com/office/powerpoint/2010/main" val="3998765676"/>
              </p:ext>
            </p:extLst>
          </p:nvPr>
        </p:nvGraphicFramePr>
        <p:xfrm>
          <a:off x="838200" y="1387837"/>
          <a:ext cx="10276837" cy="4082325"/>
        </p:xfrm>
        <a:graphic>
          <a:graphicData uri="http://schemas.openxmlformats.org/drawingml/2006/table">
            <a:tbl>
              <a:tblPr firstRow="1" bandRow="1">
                <a:tableStyleId>{5C22544A-7EE6-4342-B048-85BDC9FD1C3A}</a:tableStyleId>
              </a:tblPr>
              <a:tblGrid>
                <a:gridCol w="5449478">
                  <a:extLst>
                    <a:ext uri="{9D8B030D-6E8A-4147-A177-3AD203B41FA5}">
                      <a16:colId xmlns:a16="http://schemas.microsoft.com/office/drawing/2014/main" val="1820684881"/>
                    </a:ext>
                  </a:extLst>
                </a:gridCol>
                <a:gridCol w="1677971">
                  <a:extLst>
                    <a:ext uri="{9D8B030D-6E8A-4147-A177-3AD203B41FA5}">
                      <a16:colId xmlns:a16="http://schemas.microsoft.com/office/drawing/2014/main" val="991955303"/>
                    </a:ext>
                  </a:extLst>
                </a:gridCol>
                <a:gridCol w="1715679">
                  <a:extLst>
                    <a:ext uri="{9D8B030D-6E8A-4147-A177-3AD203B41FA5}">
                      <a16:colId xmlns:a16="http://schemas.microsoft.com/office/drawing/2014/main" val="75514554"/>
                    </a:ext>
                  </a:extLst>
                </a:gridCol>
                <a:gridCol w="1433709">
                  <a:extLst>
                    <a:ext uri="{9D8B030D-6E8A-4147-A177-3AD203B41FA5}">
                      <a16:colId xmlns:a16="http://schemas.microsoft.com/office/drawing/2014/main" val="3941077493"/>
                    </a:ext>
                  </a:extLst>
                </a:gridCol>
              </a:tblGrid>
              <a:tr h="794579">
                <a:tc>
                  <a:txBody>
                    <a:bodyPr/>
                    <a:lstStyle/>
                    <a:p>
                      <a:r>
                        <a:rPr lang="nl-BE" sz="2400" b="1" dirty="0">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Voorwaarde 2: Redelijkheid</a:t>
                      </a:r>
                      <a:endParaRPr lang="nl-NL" sz="2400" b="1" i="1" dirty="0">
                        <a:solidFill>
                          <a:srgbClr val="005B7F"/>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Niet van toepassing</a:t>
                      </a:r>
                    </a:p>
                    <a:p>
                      <a:r>
                        <a:rPr lang="nl-BE" sz="1400" b="0" i="1" dirty="0">
                          <a:solidFill>
                            <a:srgbClr val="4D4D4D"/>
                          </a:solidFill>
                          <a:latin typeface="Century Gothic" panose="020B0502020202020204" pitchFamily="34" charset="0"/>
                        </a:rPr>
                        <a:t>(</a:t>
                      </a:r>
                      <a:r>
                        <a:rPr lang="nl-BE" sz="1400" b="0" i="1" dirty="0" err="1">
                          <a:solidFill>
                            <a:srgbClr val="4D4D4D"/>
                          </a:solidFill>
                          <a:latin typeface="Century Gothic" panose="020B0502020202020204" pitchFamily="34" charset="0"/>
                        </a:rPr>
                        <a:t>schrapbaar</a:t>
                      </a:r>
                      <a:r>
                        <a:rPr lang="nl-BE" sz="1400" b="0" i="1" dirty="0">
                          <a:solidFill>
                            <a:srgbClr val="4D4D4D"/>
                          </a:solidFill>
                          <a:latin typeface="Century Gothic" panose="020B0502020202020204" pitchFamily="34" charset="0"/>
                        </a:rPr>
                        <a:t>)</a:t>
                      </a:r>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Waarschijnlijk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Zeker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915690712"/>
                  </a:ext>
                </a:extLst>
              </a:tr>
              <a:tr h="1574132">
                <a:tc>
                  <a:txBody>
                    <a:bodyPr/>
                    <a:lstStyle/>
                    <a:p>
                      <a:r>
                        <a:rPr lang="nl-NL" sz="1400" b="1" dirty="0">
                          <a:solidFill>
                            <a:srgbClr val="65A0B2"/>
                          </a:solidFill>
                          <a:latin typeface="Century Gothic" panose="020B0502020202020204" pitchFamily="34" charset="0"/>
                        </a:rPr>
                        <a:t>Duiding</a:t>
                      </a:r>
                      <a:r>
                        <a:rPr lang="nl-NL" sz="1400" b="0" dirty="0">
                          <a:solidFill>
                            <a:srgbClr val="65A0B2"/>
                          </a:solidFill>
                          <a:latin typeface="Century Gothic" panose="020B0502020202020204" pitchFamily="34" charset="0"/>
                        </a:rPr>
                        <a:t>: </a:t>
                      </a:r>
                      <a:r>
                        <a:rPr lang="nl-NL" sz="1400" dirty="0">
                          <a:solidFill>
                            <a:srgbClr val="65A0B2"/>
                          </a:solidFill>
                          <a:effectLst/>
                          <a:latin typeface="Century Gothic" panose="020B0502020202020204" pitchFamily="34" charset="0"/>
                          <a:ea typeface="Calibri" panose="020F0502020204030204" pitchFamily="34" charset="0"/>
                          <a:cs typeface="Times New Roman" panose="02020603050405020304" pitchFamily="18" charset="0"/>
                        </a:rPr>
                        <a:t>Dit houdt in dat we onze keuzes en prioriteiten met goede redenen kunnen verantwoorden.</a:t>
                      </a:r>
                      <a:br>
                        <a:rPr lang="nl-NL" sz="1400" dirty="0">
                          <a:solidFill>
                            <a:srgbClr val="65A0B2"/>
                          </a:solidFill>
                          <a:effectLst/>
                          <a:latin typeface="Century Gothic" panose="020B0502020202020204" pitchFamily="34" charset="0"/>
                          <a:ea typeface="Calibri" panose="020F0502020204030204" pitchFamily="34" charset="0"/>
                          <a:cs typeface="Times New Roman" panose="02020603050405020304" pitchFamily="18" charset="0"/>
                        </a:rPr>
                      </a:br>
                      <a:endParaRPr lang="nl-NL" sz="1400" b="0" dirty="0">
                        <a:solidFill>
                          <a:srgbClr val="65A0B2"/>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NL"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NL"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NL"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91321068"/>
                  </a:ext>
                </a:extLst>
              </a:tr>
              <a:tr h="1654753">
                <a:tc>
                  <a:txBody>
                    <a:bodyPr/>
                    <a:lstStyle/>
                    <a:p>
                      <a:r>
                        <a:rPr lang="nl-NL" sz="1400" b="1" dirty="0">
                          <a:solidFill>
                            <a:srgbClr val="4D4D4D"/>
                          </a:solidFill>
                          <a:latin typeface="Century Gothic" panose="020B0502020202020204" pitchFamily="34" charset="0"/>
                        </a:rPr>
                        <a:t>Ethische richtvragen</a:t>
                      </a:r>
                      <a:r>
                        <a:rPr lang="nl-NL" sz="1400" b="0" dirty="0">
                          <a:solidFill>
                            <a:srgbClr val="4D4D4D"/>
                          </a:solidFill>
                          <a:latin typeface="Century Gothic" panose="020B0502020202020204" pitchFamily="34" charset="0"/>
                        </a:rPr>
                        <a:t>:</a:t>
                      </a:r>
                    </a:p>
                    <a:p>
                      <a:pPr marL="285750" lvl="0" indent="-285750" algn="l">
                        <a:lnSpc>
                          <a:spcPct val="120000"/>
                        </a:lnSpc>
                        <a:spcBef>
                          <a:spcPts val="600"/>
                        </a:spcBef>
                        <a:spcAft>
                          <a:spcPts val="0"/>
                        </a:spcAft>
                        <a:buFont typeface="Arial" panose="020B0604020202020204" pitchFamily="34" charset="0"/>
                        <a:buChar char="•"/>
                      </a:pPr>
                      <a:r>
                        <a:rPr lang="nl-BE" sz="14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Kunnen we onze keuzes en beslissingen met goede redenen onderbouwen? </a:t>
                      </a:r>
                      <a:endParaRPr lang="nl-BE" sz="1400" dirty="0">
                        <a:solidFill>
                          <a:srgbClr val="4D4D4D"/>
                        </a:solidFill>
                        <a:effectLst/>
                        <a:latin typeface="Corbel" panose="020B0503020204020204" pitchFamily="34" charset="0"/>
                        <a:ea typeface="Calibri" panose="020F0502020204030204" pitchFamily="34" charset="0"/>
                        <a:cs typeface="Times New Roman" panose="02020603050405020304" pitchFamily="18"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907043295"/>
                  </a:ext>
                </a:extLst>
              </a:tr>
            </a:tbl>
          </a:graphicData>
        </a:graphic>
      </p:graphicFrame>
    </p:spTree>
    <p:extLst>
      <p:ext uri="{BB962C8B-B14F-4D97-AF65-F5344CB8AC3E}">
        <p14:creationId xmlns:p14="http://schemas.microsoft.com/office/powerpoint/2010/main" val="15668715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4A09E334-1E8E-6E02-78BA-1887674EFDE4}"/>
              </a:ext>
            </a:extLst>
          </p:cNvPr>
          <p:cNvSpPr>
            <a:spLocks noGrp="1"/>
          </p:cNvSpPr>
          <p:nvPr>
            <p:ph type="title"/>
          </p:nvPr>
        </p:nvSpPr>
        <p:spPr>
          <a:xfrm>
            <a:off x="838200" y="365126"/>
            <a:ext cx="10276840" cy="365126"/>
          </a:xfrm>
        </p:spPr>
        <p:txBody>
          <a:bodyPr>
            <a:normAutofit/>
          </a:bodyPr>
          <a:lstStyle/>
          <a:p>
            <a:r>
              <a:rPr lang="nl-NL" sz="1600" dirty="0">
                <a:solidFill>
                  <a:srgbClr val="E28686"/>
                </a:solidFill>
              </a:rPr>
              <a:t>Oriënterend vragenkader: Vijf voorwaarden voor een ethisch doordacht keuzeproces in de praktijk</a:t>
            </a:r>
            <a:endParaRPr lang="nl-BE" sz="1600" dirty="0"/>
          </a:p>
        </p:txBody>
      </p:sp>
      <p:sp>
        <p:nvSpPr>
          <p:cNvPr id="5" name="Tijdelijke aanduiding voor dianummer 4">
            <a:extLst>
              <a:ext uri="{FF2B5EF4-FFF2-40B4-BE49-F238E27FC236}">
                <a16:creationId xmlns:a16="http://schemas.microsoft.com/office/drawing/2014/main" id="{2D60B7EB-6FAB-2E47-844F-1F25DACBC872}"/>
              </a:ext>
            </a:extLst>
          </p:cNvPr>
          <p:cNvSpPr>
            <a:spLocks noGrp="1"/>
          </p:cNvSpPr>
          <p:nvPr>
            <p:ph type="sldNum" sz="quarter" idx="10"/>
          </p:nvPr>
        </p:nvSpPr>
        <p:spPr/>
        <p:txBody>
          <a:bodyPr/>
          <a:lstStyle/>
          <a:p>
            <a:fld id="{1D5CFAAA-B96F-5D4A-AD11-CD1A2354611D}" type="slidenum">
              <a:rPr lang="nl-BE" smtClean="0"/>
              <a:t>43</a:t>
            </a:fld>
            <a:endParaRPr lang="nl-BE"/>
          </a:p>
        </p:txBody>
      </p:sp>
      <p:graphicFrame>
        <p:nvGraphicFramePr>
          <p:cNvPr id="21" name="Tabel 21">
            <a:extLst>
              <a:ext uri="{FF2B5EF4-FFF2-40B4-BE49-F238E27FC236}">
                <a16:creationId xmlns:a16="http://schemas.microsoft.com/office/drawing/2014/main" id="{5D0F9E22-C280-7967-F48B-31C2685CA450}"/>
              </a:ext>
            </a:extLst>
          </p:cNvPr>
          <p:cNvGraphicFramePr>
            <a:graphicFrameLocks noGrp="1"/>
          </p:cNvGraphicFramePr>
          <p:nvPr>
            <p:extLst>
              <p:ext uri="{D42A27DB-BD31-4B8C-83A1-F6EECF244321}">
                <p14:modId xmlns:p14="http://schemas.microsoft.com/office/powerpoint/2010/main" val="291690551"/>
              </p:ext>
            </p:extLst>
          </p:nvPr>
        </p:nvGraphicFramePr>
        <p:xfrm>
          <a:off x="838200" y="1055804"/>
          <a:ext cx="10276837" cy="5699760"/>
        </p:xfrm>
        <a:graphic>
          <a:graphicData uri="http://schemas.openxmlformats.org/drawingml/2006/table">
            <a:tbl>
              <a:tblPr firstRow="1" bandRow="1">
                <a:tableStyleId>{5C22544A-7EE6-4342-B048-85BDC9FD1C3A}</a:tableStyleId>
              </a:tblPr>
              <a:tblGrid>
                <a:gridCol w="5553635">
                  <a:extLst>
                    <a:ext uri="{9D8B030D-6E8A-4147-A177-3AD203B41FA5}">
                      <a16:colId xmlns:a16="http://schemas.microsoft.com/office/drawing/2014/main" val="1820684881"/>
                    </a:ext>
                  </a:extLst>
                </a:gridCol>
                <a:gridCol w="1639802">
                  <a:extLst>
                    <a:ext uri="{9D8B030D-6E8A-4147-A177-3AD203B41FA5}">
                      <a16:colId xmlns:a16="http://schemas.microsoft.com/office/drawing/2014/main" val="991955303"/>
                    </a:ext>
                  </a:extLst>
                </a:gridCol>
                <a:gridCol w="1668544">
                  <a:extLst>
                    <a:ext uri="{9D8B030D-6E8A-4147-A177-3AD203B41FA5}">
                      <a16:colId xmlns:a16="http://schemas.microsoft.com/office/drawing/2014/main" val="75514554"/>
                    </a:ext>
                  </a:extLst>
                </a:gridCol>
                <a:gridCol w="1414856">
                  <a:extLst>
                    <a:ext uri="{9D8B030D-6E8A-4147-A177-3AD203B41FA5}">
                      <a16:colId xmlns:a16="http://schemas.microsoft.com/office/drawing/2014/main" val="3941077493"/>
                    </a:ext>
                  </a:extLst>
                </a:gridCol>
              </a:tblGrid>
              <a:tr h="781961">
                <a:tc>
                  <a:txBody>
                    <a:bodyPr/>
                    <a:lstStyle/>
                    <a:p>
                      <a:r>
                        <a:rPr lang="nl-BE" sz="2400" b="1" dirty="0">
                          <a:solidFill>
                            <a:srgbClr val="005B7F"/>
                          </a:solidFill>
                          <a:latin typeface="Century Gothic" panose="020B0502020202020204" pitchFamily="34" charset="0"/>
                        </a:rPr>
                        <a:t>Voorwaarde 2: Redelijkheid</a:t>
                      </a:r>
                      <a:endParaRPr lang="nl-NL" sz="2400" b="1" i="1" dirty="0">
                        <a:solidFill>
                          <a:srgbClr val="005B7F"/>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Niet van toepassing</a:t>
                      </a:r>
                    </a:p>
                    <a:p>
                      <a:r>
                        <a:rPr lang="nl-BE" sz="1400" b="0" i="1" dirty="0">
                          <a:solidFill>
                            <a:srgbClr val="4D4D4D"/>
                          </a:solidFill>
                          <a:latin typeface="Century Gothic" panose="020B0502020202020204" pitchFamily="34" charset="0"/>
                        </a:rPr>
                        <a:t>(</a:t>
                      </a:r>
                      <a:r>
                        <a:rPr lang="nl-BE" sz="1400" b="0" i="1" dirty="0" err="1">
                          <a:solidFill>
                            <a:srgbClr val="4D4D4D"/>
                          </a:solidFill>
                          <a:latin typeface="Century Gothic" panose="020B0502020202020204" pitchFamily="34" charset="0"/>
                        </a:rPr>
                        <a:t>schrapbaar</a:t>
                      </a:r>
                      <a:r>
                        <a:rPr lang="nl-BE" sz="1400" b="0" i="1" dirty="0">
                          <a:solidFill>
                            <a:srgbClr val="4D4D4D"/>
                          </a:solidFill>
                          <a:latin typeface="Century Gothic" panose="020B0502020202020204" pitchFamily="34" charset="0"/>
                        </a:rPr>
                        <a:t>)</a:t>
                      </a:r>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Waarschijnlijk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Zeker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915690712"/>
                  </a:ext>
                </a:extLst>
              </a:tr>
              <a:tr h="4308513">
                <a:tc>
                  <a:txBody>
                    <a:bodyPr/>
                    <a:lstStyle/>
                    <a:p>
                      <a:pPr algn="l">
                        <a:lnSpc>
                          <a:spcPct val="100000"/>
                        </a:lnSpc>
                        <a:spcBef>
                          <a:spcPts val="600"/>
                        </a:spcBef>
                        <a:tabLst>
                          <a:tab pos="90170" algn="l"/>
                        </a:tabLst>
                      </a:pPr>
                      <a:r>
                        <a:rPr lang="nl-BE" sz="1200" b="1"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rPr>
                        <a:t>Illustratieve voorbeeldvragen:</a:t>
                      </a:r>
                      <a:endParaRPr lang="nl-BE" sz="12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l">
                        <a:lnSpc>
                          <a:spcPct val="100000"/>
                        </a:lnSpc>
                        <a:spcBef>
                          <a:spcPts val="600"/>
                        </a:spcBef>
                        <a:spcAft>
                          <a:spcPts val="0"/>
                        </a:spcAft>
                        <a:buFont typeface="Symbol" panose="05050102010706020507" pitchFamily="18" charset="2"/>
                        <a:buChar char=""/>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Welke redenen zijn dat? </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Zijn dat enkel emotionele redenen (redenen van het hart)? </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Of hebben we ook rationeel onderbouwde redenen (redenen van het verstand)?</a:t>
                      </a:r>
                    </a:p>
                    <a:p>
                      <a:pPr marL="342900" lvl="0" indent="-342900" algn="l">
                        <a:lnSpc>
                          <a:spcPct val="100000"/>
                        </a:lnSpc>
                        <a:spcBef>
                          <a:spcPts val="600"/>
                        </a:spcBef>
                        <a:spcAft>
                          <a:spcPts val="0"/>
                        </a:spcAft>
                        <a:buFont typeface="Symbol" panose="05050102010706020507" pitchFamily="18" charset="2"/>
                        <a:buChar char=""/>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Steunen die redenen op een degelijke argumentatie? </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Wees bv. heel oplettend voor argumenten die steunen op:</a:t>
                      </a:r>
                    </a:p>
                    <a:p>
                      <a:pPr marL="1143000" lvl="2" indent="-228600" algn="l">
                        <a:lnSpc>
                          <a:spcPct val="100000"/>
                        </a:lnSpc>
                        <a:spcBef>
                          <a:spcPts val="0"/>
                        </a:spcBef>
                        <a:spcAft>
                          <a:spcPts val="0"/>
                        </a:spcAft>
                        <a:buFont typeface="Wingdings" panose="05000000000000000000" pitchFamily="2" charset="2"/>
                        <a:buChar char=""/>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Hoe het in het verleden verliep, elders verloopt,…</a:t>
                      </a:r>
                    </a:p>
                    <a:p>
                      <a:pPr marL="1143000" lvl="2" indent="-228600" algn="l">
                        <a:lnSpc>
                          <a:spcPct val="100000"/>
                        </a:lnSpc>
                        <a:spcBef>
                          <a:spcPts val="0"/>
                        </a:spcBef>
                        <a:spcAft>
                          <a:spcPts val="0"/>
                        </a:spcAft>
                        <a:buFont typeface="Wingdings" panose="05000000000000000000" pitchFamily="2" charset="2"/>
                        <a:buChar char=""/>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De populariteit of aanvaardbaarheid van een beslissing of handelingsoptie;</a:t>
                      </a:r>
                    </a:p>
                    <a:p>
                      <a:pPr marL="1143000" lvl="2" indent="-228600" algn="l">
                        <a:lnSpc>
                          <a:spcPct val="100000"/>
                        </a:lnSpc>
                        <a:spcBef>
                          <a:spcPts val="0"/>
                        </a:spcBef>
                        <a:spcAft>
                          <a:spcPts val="0"/>
                        </a:spcAft>
                        <a:buFont typeface="Wingdings" panose="05000000000000000000" pitchFamily="2" charset="2"/>
                        <a:buChar char=""/>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De reeds geïnvesteerde tijd, energie, middelen,…</a:t>
                      </a:r>
                    </a:p>
                    <a:p>
                      <a:pPr marL="342900" lvl="0" indent="-342900" algn="l">
                        <a:lnSpc>
                          <a:spcPct val="100000"/>
                        </a:lnSpc>
                        <a:spcBef>
                          <a:spcPts val="600"/>
                        </a:spcBef>
                        <a:spcAft>
                          <a:spcPts val="0"/>
                        </a:spcAft>
                        <a:buFont typeface="Symbol" panose="05050102010706020507" pitchFamily="18" charset="2"/>
                        <a:buChar char=""/>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Welke zijn de rationeel onderbouwde redenen? </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Zijn dat financiële redenen? </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Organisatorische redenen? Op vlak van organisatiemanagement/teamcoördinatie?</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Redenen op basis van zorgnoden? </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Redenen van kwaliteit? </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Redenen op basis van ethische missie/visie van de organisatie?</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Andere…</a:t>
                      </a:r>
                    </a:p>
                    <a:p>
                      <a:pPr marL="342900" lvl="0" indent="-342900" algn="l">
                        <a:lnSpc>
                          <a:spcPct val="100000"/>
                        </a:lnSpc>
                        <a:spcBef>
                          <a:spcPts val="600"/>
                        </a:spcBef>
                        <a:spcAft>
                          <a:spcPts val="0"/>
                        </a:spcAft>
                        <a:buFont typeface="Symbol" panose="05050102010706020507" pitchFamily="18" charset="2"/>
                        <a:buChar char=""/>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Zijn de voorgelegde redenen ook redelijk voor iedereen? </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Zo ja, dan is er een consensus.</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Zo neen, waar ligt dat dan aan?</a:t>
                      </a:r>
                    </a:p>
                    <a:p>
                      <a:pPr marL="1143000" lvl="2" indent="-228600" algn="l">
                        <a:lnSpc>
                          <a:spcPct val="100000"/>
                        </a:lnSpc>
                        <a:spcBef>
                          <a:spcPts val="0"/>
                        </a:spcBef>
                        <a:spcAft>
                          <a:spcPts val="0"/>
                        </a:spcAft>
                        <a:buFont typeface="Wingdings" panose="05000000000000000000" pitchFamily="2" charset="2"/>
                        <a:buChar char=""/>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Zijn daar wederom goede redenen voor? Voor de </a:t>
                      </a:r>
                      <a:r>
                        <a:rPr lang="nl-BE" sz="1100" dirty="0" err="1">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dissensus</a:t>
                      </a: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 </a:t>
                      </a:r>
                    </a:p>
                    <a:p>
                      <a:pPr marL="1143000" lvl="2" indent="-228600" algn="l">
                        <a:lnSpc>
                          <a:spcPct val="100000"/>
                        </a:lnSpc>
                        <a:spcBef>
                          <a:spcPts val="0"/>
                        </a:spcBef>
                        <a:spcAft>
                          <a:spcPts val="0"/>
                        </a:spcAft>
                        <a:buFont typeface="Wingdings" panose="05000000000000000000" pitchFamily="2" charset="2"/>
                        <a:buChar char=""/>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Of zijn dat ‘oneigenlijke’ redenen?</a:t>
                      </a:r>
                    </a:p>
                    <a:p>
                      <a:pPr marL="1143000" lvl="2" indent="-228600" algn="l">
                        <a:lnSpc>
                          <a:spcPct val="100000"/>
                        </a:lnSpc>
                        <a:spcBef>
                          <a:spcPts val="0"/>
                        </a:spcBef>
                        <a:spcAft>
                          <a:spcPts val="0"/>
                        </a:spcAft>
                        <a:buFont typeface="Wingdings" panose="05000000000000000000" pitchFamily="2" charset="2"/>
                        <a:buChar char=""/>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Wat kunnen we daar verder mee doen?</a:t>
                      </a:r>
                    </a:p>
                    <a:p>
                      <a:pPr marL="342900" lvl="0" indent="-342900" algn="l">
                        <a:lnSpc>
                          <a:spcPct val="100000"/>
                        </a:lnSpc>
                        <a:spcBef>
                          <a:spcPts val="600"/>
                        </a:spcBef>
                        <a:spcAft>
                          <a:spcPts val="0"/>
                        </a:spcAft>
                        <a:buFont typeface="Symbol" panose="05050102010706020507" pitchFamily="18" charset="2"/>
                        <a:buChar char=""/>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Andere: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907043295"/>
                  </a:ext>
                </a:extLst>
              </a:tr>
            </a:tbl>
          </a:graphicData>
        </a:graphic>
      </p:graphicFrame>
    </p:spTree>
    <p:extLst>
      <p:ext uri="{BB962C8B-B14F-4D97-AF65-F5344CB8AC3E}">
        <p14:creationId xmlns:p14="http://schemas.microsoft.com/office/powerpoint/2010/main" val="38789435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inhoud 10" descr="Afbeelding met buitenshuis, water, grond, zand&#10;&#10;Automatisch gegenereerde beschrijving">
            <a:extLst>
              <a:ext uri="{FF2B5EF4-FFF2-40B4-BE49-F238E27FC236}">
                <a16:creationId xmlns:a16="http://schemas.microsoft.com/office/drawing/2014/main" id="{0E0CE31E-E382-E3CE-B66E-1923662F3EA2}"/>
              </a:ext>
            </a:extLst>
          </p:cNvPr>
          <p:cNvPicPr>
            <a:picLocks noGrp="1" noChangeAspect="1"/>
          </p:cNvPicPr>
          <p:nvPr>
            <p:ph sz="half" idx="2"/>
          </p:nvPr>
        </p:nvPicPr>
        <p:blipFill>
          <a:blip r:embed="rId2"/>
          <a:stretch>
            <a:fillRect/>
          </a:stretch>
        </p:blipFill>
        <p:spPr>
          <a:xfrm>
            <a:off x="0" y="-1"/>
            <a:ext cx="10265474" cy="6842579"/>
          </a:xfrm>
        </p:spPr>
      </p:pic>
      <p:sp>
        <p:nvSpPr>
          <p:cNvPr id="12" name="Rechthoek 11">
            <a:extLst>
              <a:ext uri="{FF2B5EF4-FFF2-40B4-BE49-F238E27FC236}">
                <a16:creationId xmlns:a16="http://schemas.microsoft.com/office/drawing/2014/main" id="{5EEFED8B-FF27-7D3E-7754-7275AEFC7DA1}"/>
              </a:ext>
            </a:extLst>
          </p:cNvPr>
          <p:cNvSpPr/>
          <p:nvPr/>
        </p:nvSpPr>
        <p:spPr>
          <a:xfrm>
            <a:off x="6287951" y="1404594"/>
            <a:ext cx="5574211" cy="4553145"/>
          </a:xfrm>
          <a:prstGeom prst="rect">
            <a:avLst/>
          </a:prstGeom>
          <a:solidFill>
            <a:srgbClr val="83AD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jdelijke aanduiding voor dianummer 1">
            <a:extLst>
              <a:ext uri="{FF2B5EF4-FFF2-40B4-BE49-F238E27FC236}">
                <a16:creationId xmlns:a16="http://schemas.microsoft.com/office/drawing/2014/main" id="{91F15E92-B135-6B12-CEEE-726D12DC40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5CFAAA-B96F-5D4A-AD11-CD1A2354611D}" type="slidenum">
              <a:rPr kumimoji="0" lang="nl-BE" sz="1200" b="0" i="0" u="none" strike="noStrike" kern="1200" cap="none" spc="0" normalizeH="0" baseline="0" noProof="0" smtClean="0">
                <a:ln>
                  <a:noFill/>
                </a:ln>
                <a:solidFill>
                  <a:srgbClr val="005B7F"/>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l-BE" sz="1200" b="0" i="0" u="none" strike="noStrike" kern="1200" cap="none" spc="0" normalizeH="0" baseline="0" noProof="0">
              <a:ln>
                <a:noFill/>
              </a:ln>
              <a:solidFill>
                <a:srgbClr val="005B7F"/>
              </a:solidFill>
              <a:effectLst/>
              <a:uLnTx/>
              <a:uFillTx/>
              <a:latin typeface="Century Gothic" panose="020B0502020202020204" pitchFamily="34" charset="0"/>
              <a:ea typeface="+mn-ea"/>
              <a:cs typeface="+mn-cs"/>
            </a:endParaRPr>
          </a:p>
        </p:txBody>
      </p:sp>
      <p:sp>
        <p:nvSpPr>
          <p:cNvPr id="3" name="Titel 2">
            <a:extLst>
              <a:ext uri="{FF2B5EF4-FFF2-40B4-BE49-F238E27FC236}">
                <a16:creationId xmlns:a16="http://schemas.microsoft.com/office/drawing/2014/main" id="{F22124AD-DE1C-BB84-5675-C68854072CEE}"/>
              </a:ext>
            </a:extLst>
          </p:cNvPr>
          <p:cNvSpPr>
            <a:spLocks noGrp="1"/>
          </p:cNvSpPr>
          <p:nvPr>
            <p:ph type="title"/>
          </p:nvPr>
        </p:nvSpPr>
        <p:spPr>
          <a:xfrm>
            <a:off x="6591300" y="2264535"/>
            <a:ext cx="5000065" cy="2379183"/>
          </a:xfrm>
        </p:spPr>
        <p:txBody>
          <a:bodyPr>
            <a:normAutofit/>
          </a:bodyPr>
          <a:lstStyle/>
          <a:p>
            <a:r>
              <a:rPr lang="nl-NL" sz="3600" b="1" dirty="0">
                <a:solidFill>
                  <a:srgbClr val="005B7F"/>
                </a:solidFill>
                <a:latin typeface="Century Gothic" panose="020B0502020202020204" pitchFamily="34" charset="0"/>
              </a:rPr>
              <a:t>Voorwaarde </a:t>
            </a:r>
            <a:r>
              <a:rPr lang="nl-BE" sz="3600" b="1" dirty="0">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3: Relevantie</a:t>
            </a:r>
            <a:endParaRPr lang="nl-NL" sz="3600" b="1" i="1" dirty="0">
              <a:solidFill>
                <a:srgbClr val="005B7F"/>
              </a:solidFill>
              <a:latin typeface="Century Gothic" panose="020B0502020202020204" pitchFamily="34" charset="0"/>
            </a:endParaRPr>
          </a:p>
        </p:txBody>
      </p:sp>
    </p:spTree>
    <p:extLst>
      <p:ext uri="{BB962C8B-B14F-4D97-AF65-F5344CB8AC3E}">
        <p14:creationId xmlns:p14="http://schemas.microsoft.com/office/powerpoint/2010/main" val="42479365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4A09E334-1E8E-6E02-78BA-1887674EFDE4}"/>
              </a:ext>
            </a:extLst>
          </p:cNvPr>
          <p:cNvSpPr>
            <a:spLocks noGrp="1"/>
          </p:cNvSpPr>
          <p:nvPr>
            <p:ph type="title"/>
          </p:nvPr>
        </p:nvSpPr>
        <p:spPr>
          <a:xfrm>
            <a:off x="838200" y="365126"/>
            <a:ext cx="10276840" cy="365126"/>
          </a:xfrm>
        </p:spPr>
        <p:txBody>
          <a:bodyPr>
            <a:normAutofit/>
          </a:bodyPr>
          <a:lstStyle/>
          <a:p>
            <a:r>
              <a:rPr lang="nl-NL" sz="1600" dirty="0">
                <a:solidFill>
                  <a:srgbClr val="E28686"/>
                </a:solidFill>
              </a:rPr>
              <a:t>Oriënterend vragenkader: Vijf voorwaarden voor een ethisch doordacht keuzeproces in de praktijk</a:t>
            </a:r>
            <a:endParaRPr lang="nl-BE" sz="1600" dirty="0"/>
          </a:p>
        </p:txBody>
      </p:sp>
      <p:sp>
        <p:nvSpPr>
          <p:cNvPr id="5" name="Tijdelijke aanduiding voor dianummer 4">
            <a:extLst>
              <a:ext uri="{FF2B5EF4-FFF2-40B4-BE49-F238E27FC236}">
                <a16:creationId xmlns:a16="http://schemas.microsoft.com/office/drawing/2014/main" id="{2D60B7EB-6FAB-2E47-844F-1F25DACBC872}"/>
              </a:ext>
            </a:extLst>
          </p:cNvPr>
          <p:cNvSpPr>
            <a:spLocks noGrp="1"/>
          </p:cNvSpPr>
          <p:nvPr>
            <p:ph type="sldNum" sz="quarter" idx="10"/>
          </p:nvPr>
        </p:nvSpPr>
        <p:spPr/>
        <p:txBody>
          <a:bodyPr/>
          <a:lstStyle/>
          <a:p>
            <a:fld id="{1D5CFAAA-B96F-5D4A-AD11-CD1A2354611D}" type="slidenum">
              <a:rPr lang="nl-BE" smtClean="0"/>
              <a:t>45</a:t>
            </a:fld>
            <a:endParaRPr lang="nl-BE"/>
          </a:p>
        </p:txBody>
      </p:sp>
      <p:graphicFrame>
        <p:nvGraphicFramePr>
          <p:cNvPr id="21" name="Tabel 21">
            <a:extLst>
              <a:ext uri="{FF2B5EF4-FFF2-40B4-BE49-F238E27FC236}">
                <a16:creationId xmlns:a16="http://schemas.microsoft.com/office/drawing/2014/main" id="{5D0F9E22-C280-7967-F48B-31C2685CA450}"/>
              </a:ext>
            </a:extLst>
          </p:cNvPr>
          <p:cNvGraphicFramePr>
            <a:graphicFrameLocks noGrp="1"/>
          </p:cNvGraphicFramePr>
          <p:nvPr>
            <p:extLst>
              <p:ext uri="{D42A27DB-BD31-4B8C-83A1-F6EECF244321}">
                <p14:modId xmlns:p14="http://schemas.microsoft.com/office/powerpoint/2010/main" val="1210142895"/>
              </p:ext>
            </p:extLst>
          </p:nvPr>
        </p:nvGraphicFramePr>
        <p:xfrm>
          <a:off x="838200" y="1264529"/>
          <a:ext cx="10276837" cy="4093153"/>
        </p:xfrm>
        <a:graphic>
          <a:graphicData uri="http://schemas.openxmlformats.org/drawingml/2006/table">
            <a:tbl>
              <a:tblPr firstRow="1" bandRow="1">
                <a:tableStyleId>{5C22544A-7EE6-4342-B048-85BDC9FD1C3A}</a:tableStyleId>
              </a:tblPr>
              <a:tblGrid>
                <a:gridCol w="5449478">
                  <a:extLst>
                    <a:ext uri="{9D8B030D-6E8A-4147-A177-3AD203B41FA5}">
                      <a16:colId xmlns:a16="http://schemas.microsoft.com/office/drawing/2014/main" val="1820684881"/>
                    </a:ext>
                  </a:extLst>
                </a:gridCol>
                <a:gridCol w="1677971">
                  <a:extLst>
                    <a:ext uri="{9D8B030D-6E8A-4147-A177-3AD203B41FA5}">
                      <a16:colId xmlns:a16="http://schemas.microsoft.com/office/drawing/2014/main" val="991955303"/>
                    </a:ext>
                  </a:extLst>
                </a:gridCol>
                <a:gridCol w="1715679">
                  <a:extLst>
                    <a:ext uri="{9D8B030D-6E8A-4147-A177-3AD203B41FA5}">
                      <a16:colId xmlns:a16="http://schemas.microsoft.com/office/drawing/2014/main" val="75514554"/>
                    </a:ext>
                  </a:extLst>
                </a:gridCol>
                <a:gridCol w="1433709">
                  <a:extLst>
                    <a:ext uri="{9D8B030D-6E8A-4147-A177-3AD203B41FA5}">
                      <a16:colId xmlns:a16="http://schemas.microsoft.com/office/drawing/2014/main" val="3941077493"/>
                    </a:ext>
                  </a:extLst>
                </a:gridCol>
              </a:tblGrid>
              <a:tr h="794579">
                <a:tc>
                  <a:txBody>
                    <a:bodyPr/>
                    <a:lstStyle/>
                    <a:p>
                      <a:r>
                        <a:rPr lang="nl-BE" sz="2400" b="1" dirty="0">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Voorwaarde 3: Relevantie</a:t>
                      </a:r>
                      <a:endParaRPr lang="nl-NL" sz="2400" b="1" i="1" dirty="0">
                        <a:solidFill>
                          <a:srgbClr val="005B7F"/>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Niet van toepassing</a:t>
                      </a:r>
                    </a:p>
                    <a:p>
                      <a:r>
                        <a:rPr lang="nl-BE" sz="1400" b="0" i="1" dirty="0">
                          <a:solidFill>
                            <a:srgbClr val="4D4D4D"/>
                          </a:solidFill>
                          <a:latin typeface="Century Gothic" panose="020B0502020202020204" pitchFamily="34" charset="0"/>
                        </a:rPr>
                        <a:t>(</a:t>
                      </a:r>
                      <a:r>
                        <a:rPr lang="nl-BE" sz="1400" b="0" i="1" dirty="0" err="1">
                          <a:solidFill>
                            <a:srgbClr val="4D4D4D"/>
                          </a:solidFill>
                          <a:latin typeface="Century Gothic" panose="020B0502020202020204" pitchFamily="34" charset="0"/>
                        </a:rPr>
                        <a:t>schrapbaar</a:t>
                      </a:r>
                      <a:r>
                        <a:rPr lang="nl-BE" sz="1400" b="0" i="1" dirty="0">
                          <a:solidFill>
                            <a:srgbClr val="4D4D4D"/>
                          </a:solidFill>
                          <a:latin typeface="Century Gothic" panose="020B0502020202020204" pitchFamily="34" charset="0"/>
                        </a:rPr>
                        <a:t>)</a:t>
                      </a:r>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Waarschijnlijk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Zeker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915690712"/>
                  </a:ext>
                </a:extLst>
              </a:tr>
              <a:tr h="1574132">
                <a:tc>
                  <a:txBody>
                    <a:bodyPr/>
                    <a:lstStyle/>
                    <a:p>
                      <a:r>
                        <a:rPr lang="nl-NL" sz="1400" b="1" dirty="0">
                          <a:solidFill>
                            <a:srgbClr val="65A0B2"/>
                          </a:solidFill>
                          <a:latin typeface="Century Gothic" panose="020B0502020202020204" pitchFamily="34" charset="0"/>
                        </a:rPr>
                        <a:t>Duiding</a:t>
                      </a:r>
                      <a:r>
                        <a:rPr lang="nl-NL" sz="1400" b="0" dirty="0">
                          <a:solidFill>
                            <a:srgbClr val="65A0B2"/>
                          </a:solidFill>
                          <a:latin typeface="Century Gothic" panose="020B0502020202020204" pitchFamily="34" charset="0"/>
                        </a:rPr>
                        <a:t>: </a:t>
                      </a:r>
                      <a:r>
                        <a:rPr lang="nl-NL" sz="1400" dirty="0">
                          <a:solidFill>
                            <a:srgbClr val="65A0B2"/>
                          </a:solidFill>
                          <a:effectLst/>
                          <a:latin typeface="Century Gothic" panose="020B0502020202020204" pitchFamily="34" charset="0"/>
                          <a:ea typeface="Calibri" panose="020F0502020204030204" pitchFamily="34" charset="0"/>
                          <a:cs typeface="Times New Roman" panose="02020603050405020304" pitchFamily="18" charset="0"/>
                        </a:rPr>
                        <a:t>Dit bouwt voort op de voorgaande voorwaarde. We zetten hiermee een stapje verder: goed onderbouwde keuzes/prioriteiten zijn gebaseerd op relevante argumenten. Hiermee komen we ook bij de vraag wat er het meest toe doet in de balansoefening (lees: wat het meest relevant en dus ook doorslaggevend is).</a:t>
                      </a:r>
                      <a:br>
                        <a:rPr lang="nl-NL" sz="1400" dirty="0">
                          <a:solidFill>
                            <a:srgbClr val="65A0B2"/>
                          </a:solidFill>
                          <a:effectLst/>
                          <a:latin typeface="Century Gothic" panose="020B0502020202020204" pitchFamily="34" charset="0"/>
                          <a:ea typeface="Calibri" panose="020F0502020204030204" pitchFamily="34" charset="0"/>
                          <a:cs typeface="Times New Roman" panose="02020603050405020304" pitchFamily="18" charset="0"/>
                        </a:rPr>
                      </a:br>
                      <a:endParaRPr lang="nl-NL" sz="1400" b="0" dirty="0">
                        <a:solidFill>
                          <a:srgbClr val="65A0B2"/>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NL"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NL"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NL"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91321068"/>
                  </a:ext>
                </a:extLst>
              </a:tr>
              <a:tr h="1654753">
                <a:tc>
                  <a:txBody>
                    <a:bodyPr/>
                    <a:lstStyle/>
                    <a:p>
                      <a:r>
                        <a:rPr lang="nl-NL" sz="1400" b="1" dirty="0">
                          <a:solidFill>
                            <a:srgbClr val="4D4D4D"/>
                          </a:solidFill>
                          <a:latin typeface="Century Gothic" panose="020B0502020202020204" pitchFamily="34" charset="0"/>
                        </a:rPr>
                        <a:t>Ethische richtvragen</a:t>
                      </a:r>
                      <a:r>
                        <a:rPr lang="nl-NL" sz="1400" b="0" dirty="0">
                          <a:solidFill>
                            <a:srgbClr val="4D4D4D"/>
                          </a:solidFill>
                          <a:latin typeface="Century Gothic" panose="020B0502020202020204" pitchFamily="34" charset="0"/>
                        </a:rPr>
                        <a:t>:</a:t>
                      </a:r>
                    </a:p>
                    <a:p>
                      <a:pPr marL="285750" lvl="0" indent="-285750" algn="l">
                        <a:lnSpc>
                          <a:spcPct val="120000"/>
                        </a:lnSpc>
                        <a:spcBef>
                          <a:spcPts val="600"/>
                        </a:spcBef>
                        <a:spcAft>
                          <a:spcPts val="0"/>
                        </a:spcAft>
                        <a:buFont typeface="Arial" panose="020B0604020202020204" pitchFamily="34" charset="0"/>
                        <a:buChar char="•"/>
                      </a:pPr>
                      <a:r>
                        <a:rPr lang="nl-BE" sz="14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Welke zijn de argumenten die voor ons (het meest) relevant zijn voor het keuzeproces en de prioriteiten die we gaan stellen? </a:t>
                      </a:r>
                      <a:endParaRPr lang="nl-BE" sz="1400" dirty="0">
                        <a:solidFill>
                          <a:srgbClr val="4D4D4D"/>
                        </a:solidFill>
                        <a:effectLst/>
                        <a:latin typeface="Corbel" panose="020B0503020204020204" pitchFamily="34" charset="0"/>
                        <a:ea typeface="Calibri" panose="020F0502020204030204" pitchFamily="34" charset="0"/>
                        <a:cs typeface="Times New Roman" panose="02020603050405020304" pitchFamily="18"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907043295"/>
                  </a:ext>
                </a:extLst>
              </a:tr>
            </a:tbl>
          </a:graphicData>
        </a:graphic>
      </p:graphicFrame>
    </p:spTree>
    <p:extLst>
      <p:ext uri="{BB962C8B-B14F-4D97-AF65-F5344CB8AC3E}">
        <p14:creationId xmlns:p14="http://schemas.microsoft.com/office/powerpoint/2010/main" val="34150573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4A09E334-1E8E-6E02-78BA-1887674EFDE4}"/>
              </a:ext>
            </a:extLst>
          </p:cNvPr>
          <p:cNvSpPr>
            <a:spLocks noGrp="1"/>
          </p:cNvSpPr>
          <p:nvPr>
            <p:ph type="title"/>
          </p:nvPr>
        </p:nvSpPr>
        <p:spPr>
          <a:xfrm>
            <a:off x="838200" y="365126"/>
            <a:ext cx="10276840" cy="365126"/>
          </a:xfrm>
        </p:spPr>
        <p:txBody>
          <a:bodyPr>
            <a:normAutofit/>
          </a:bodyPr>
          <a:lstStyle/>
          <a:p>
            <a:r>
              <a:rPr lang="nl-NL" sz="1600" dirty="0">
                <a:solidFill>
                  <a:srgbClr val="E28686"/>
                </a:solidFill>
              </a:rPr>
              <a:t>Oriënterend vragenkader: Vijf voorwaarden voor een ethisch doordacht keuzeproces in de praktijk</a:t>
            </a:r>
            <a:endParaRPr lang="nl-BE" sz="1600" dirty="0"/>
          </a:p>
        </p:txBody>
      </p:sp>
      <p:sp>
        <p:nvSpPr>
          <p:cNvPr id="5" name="Tijdelijke aanduiding voor dianummer 4">
            <a:extLst>
              <a:ext uri="{FF2B5EF4-FFF2-40B4-BE49-F238E27FC236}">
                <a16:creationId xmlns:a16="http://schemas.microsoft.com/office/drawing/2014/main" id="{2D60B7EB-6FAB-2E47-844F-1F25DACBC872}"/>
              </a:ext>
            </a:extLst>
          </p:cNvPr>
          <p:cNvSpPr>
            <a:spLocks noGrp="1"/>
          </p:cNvSpPr>
          <p:nvPr>
            <p:ph type="sldNum" sz="quarter" idx="10"/>
          </p:nvPr>
        </p:nvSpPr>
        <p:spPr/>
        <p:txBody>
          <a:bodyPr/>
          <a:lstStyle/>
          <a:p>
            <a:fld id="{1D5CFAAA-B96F-5D4A-AD11-CD1A2354611D}" type="slidenum">
              <a:rPr lang="nl-BE" smtClean="0"/>
              <a:t>46</a:t>
            </a:fld>
            <a:endParaRPr lang="nl-BE"/>
          </a:p>
        </p:txBody>
      </p:sp>
      <p:graphicFrame>
        <p:nvGraphicFramePr>
          <p:cNvPr id="21" name="Tabel 21">
            <a:extLst>
              <a:ext uri="{FF2B5EF4-FFF2-40B4-BE49-F238E27FC236}">
                <a16:creationId xmlns:a16="http://schemas.microsoft.com/office/drawing/2014/main" id="{5D0F9E22-C280-7967-F48B-31C2685CA450}"/>
              </a:ext>
            </a:extLst>
          </p:cNvPr>
          <p:cNvGraphicFramePr>
            <a:graphicFrameLocks noGrp="1"/>
          </p:cNvGraphicFramePr>
          <p:nvPr>
            <p:extLst>
              <p:ext uri="{D42A27DB-BD31-4B8C-83A1-F6EECF244321}">
                <p14:modId xmlns:p14="http://schemas.microsoft.com/office/powerpoint/2010/main" val="3985829156"/>
              </p:ext>
            </p:extLst>
          </p:nvPr>
        </p:nvGraphicFramePr>
        <p:xfrm>
          <a:off x="838200" y="1055804"/>
          <a:ext cx="10276837" cy="5161953"/>
        </p:xfrm>
        <a:graphic>
          <a:graphicData uri="http://schemas.openxmlformats.org/drawingml/2006/table">
            <a:tbl>
              <a:tblPr firstRow="1" bandRow="1">
                <a:tableStyleId>{5C22544A-7EE6-4342-B048-85BDC9FD1C3A}</a:tableStyleId>
              </a:tblPr>
              <a:tblGrid>
                <a:gridCol w="5553635">
                  <a:extLst>
                    <a:ext uri="{9D8B030D-6E8A-4147-A177-3AD203B41FA5}">
                      <a16:colId xmlns:a16="http://schemas.microsoft.com/office/drawing/2014/main" val="1820684881"/>
                    </a:ext>
                  </a:extLst>
                </a:gridCol>
                <a:gridCol w="1639802">
                  <a:extLst>
                    <a:ext uri="{9D8B030D-6E8A-4147-A177-3AD203B41FA5}">
                      <a16:colId xmlns:a16="http://schemas.microsoft.com/office/drawing/2014/main" val="991955303"/>
                    </a:ext>
                  </a:extLst>
                </a:gridCol>
                <a:gridCol w="1668544">
                  <a:extLst>
                    <a:ext uri="{9D8B030D-6E8A-4147-A177-3AD203B41FA5}">
                      <a16:colId xmlns:a16="http://schemas.microsoft.com/office/drawing/2014/main" val="75514554"/>
                    </a:ext>
                  </a:extLst>
                </a:gridCol>
                <a:gridCol w="1414856">
                  <a:extLst>
                    <a:ext uri="{9D8B030D-6E8A-4147-A177-3AD203B41FA5}">
                      <a16:colId xmlns:a16="http://schemas.microsoft.com/office/drawing/2014/main" val="3941077493"/>
                    </a:ext>
                  </a:extLst>
                </a:gridCol>
              </a:tblGrid>
              <a:tr h="781961">
                <a:tc>
                  <a:txBody>
                    <a:bodyPr/>
                    <a:lstStyle/>
                    <a:p>
                      <a:r>
                        <a:rPr lang="nl-BE" sz="2400" b="1" dirty="0">
                          <a:solidFill>
                            <a:srgbClr val="005B7F"/>
                          </a:solidFill>
                          <a:latin typeface="Century Gothic" panose="020B0502020202020204" pitchFamily="34" charset="0"/>
                        </a:rPr>
                        <a:t>Voorwaarde 3: Relevantie</a:t>
                      </a:r>
                      <a:endParaRPr lang="nl-NL" sz="2400" b="1" i="1" dirty="0">
                        <a:solidFill>
                          <a:srgbClr val="005B7F"/>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Niet van toepassing</a:t>
                      </a:r>
                    </a:p>
                    <a:p>
                      <a:r>
                        <a:rPr lang="nl-BE" sz="1400" b="0" i="1" dirty="0">
                          <a:solidFill>
                            <a:srgbClr val="4D4D4D"/>
                          </a:solidFill>
                          <a:latin typeface="Century Gothic" panose="020B0502020202020204" pitchFamily="34" charset="0"/>
                        </a:rPr>
                        <a:t>(</a:t>
                      </a:r>
                      <a:r>
                        <a:rPr lang="nl-BE" sz="1400" b="0" i="1" dirty="0" err="1">
                          <a:solidFill>
                            <a:srgbClr val="4D4D4D"/>
                          </a:solidFill>
                          <a:latin typeface="Century Gothic" panose="020B0502020202020204" pitchFamily="34" charset="0"/>
                        </a:rPr>
                        <a:t>schrapbaar</a:t>
                      </a:r>
                      <a:r>
                        <a:rPr lang="nl-BE" sz="1400" b="0" i="1" dirty="0">
                          <a:solidFill>
                            <a:srgbClr val="4D4D4D"/>
                          </a:solidFill>
                          <a:latin typeface="Century Gothic" panose="020B0502020202020204" pitchFamily="34" charset="0"/>
                        </a:rPr>
                        <a:t>)</a:t>
                      </a:r>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Waarschijnlijk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Zeker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915690712"/>
                  </a:ext>
                </a:extLst>
              </a:tr>
              <a:tr h="4308513">
                <a:tc>
                  <a:txBody>
                    <a:bodyPr/>
                    <a:lstStyle/>
                    <a:p>
                      <a:pPr algn="l">
                        <a:lnSpc>
                          <a:spcPct val="100000"/>
                        </a:lnSpc>
                        <a:spcBef>
                          <a:spcPts val="600"/>
                        </a:spcBef>
                        <a:tabLst>
                          <a:tab pos="90170" algn="l"/>
                        </a:tabLst>
                      </a:pPr>
                      <a:endParaRPr lang="nl-BE" sz="1200" b="1"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endParaRPr>
                    </a:p>
                    <a:p>
                      <a:pPr algn="l">
                        <a:lnSpc>
                          <a:spcPct val="100000"/>
                        </a:lnSpc>
                        <a:spcBef>
                          <a:spcPts val="600"/>
                        </a:spcBef>
                        <a:tabLst>
                          <a:tab pos="90170" algn="l"/>
                        </a:tabLst>
                      </a:pPr>
                      <a:r>
                        <a:rPr lang="nl-BE" sz="1200" b="1"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rPr>
                        <a:t>Illustratieve voorbeeldvragen:</a:t>
                      </a:r>
                      <a:endParaRPr lang="nl-BE" sz="12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l">
                        <a:lnSpc>
                          <a:spcPct val="100000"/>
                        </a:lnSpc>
                        <a:spcBef>
                          <a:spcPts val="600"/>
                        </a:spcBef>
                        <a:spcAft>
                          <a:spcPts val="0"/>
                        </a:spcAft>
                        <a:buFont typeface="Symbol" panose="05050102010706020507" pitchFamily="18" charset="2"/>
                        <a:buChar char=""/>
                        <a:tabLst>
                          <a:tab pos="90170" algn="l"/>
                        </a:tabLst>
                      </a:pPr>
                      <a:r>
                        <a:rPr lang="nl-BE" sz="1100"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rPr>
                        <a:t>Welke van de rationeel onderbouwde redenen zijn relevant voor de problematiek en context waarover we nu moeten beslissen? </a:t>
                      </a:r>
                      <a:endPar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endParaRPr>
                    </a:p>
                    <a:p>
                      <a:pPr marL="742950" lvl="1" indent="-285750" algn="l">
                        <a:lnSpc>
                          <a:spcPct val="100000"/>
                        </a:lnSpc>
                        <a:spcAft>
                          <a:spcPts val="0"/>
                        </a:spcAft>
                        <a:buFont typeface="Courier New" panose="02070309020205020404" pitchFamily="49" charset="0"/>
                        <a:buChar char="o"/>
                        <a:tabLst>
                          <a:tab pos="90170" algn="l"/>
                        </a:tabLst>
                      </a:pPr>
                      <a:r>
                        <a:rPr lang="nl-BE" sz="1100"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rPr>
                        <a:t>Kunnen we hierin ook een rangorde stellen? </a:t>
                      </a:r>
                      <a:endPar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endParaRPr>
                    </a:p>
                    <a:p>
                      <a:pPr marL="742950" lvl="1" indent="-285750" algn="l">
                        <a:lnSpc>
                          <a:spcPct val="100000"/>
                        </a:lnSpc>
                        <a:spcAft>
                          <a:spcPts val="0"/>
                        </a:spcAft>
                        <a:buFont typeface="Courier New" panose="02070309020205020404" pitchFamily="49" charset="0"/>
                        <a:buChar char="o"/>
                        <a:tabLst>
                          <a:tab pos="90170" algn="l"/>
                        </a:tabLst>
                      </a:pPr>
                      <a:r>
                        <a:rPr lang="nl-BE" sz="1100"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rPr>
                        <a:t>Welke zijn het meest relevant? Waarom?</a:t>
                      </a:r>
                      <a:endPar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endParaRPr>
                    </a:p>
                    <a:p>
                      <a:pPr marL="1143000" lvl="2" indent="-228600" algn="l">
                        <a:lnSpc>
                          <a:spcPct val="100000"/>
                        </a:lnSpc>
                        <a:spcAft>
                          <a:spcPts val="0"/>
                        </a:spcAft>
                        <a:buFont typeface="Wingdings" panose="05000000000000000000" pitchFamily="2" charset="2"/>
                        <a:buChar char=""/>
                        <a:tabLst>
                          <a:tab pos="90170" algn="l"/>
                        </a:tabLst>
                      </a:pPr>
                      <a:r>
                        <a:rPr lang="nl-BE" sz="1100"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rPr>
                        <a:t>En welke hierin zijn uiteindelijk het meest doorslaggevend? </a:t>
                      </a:r>
                      <a:endPar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endParaRPr>
                    </a:p>
                    <a:p>
                      <a:pPr marL="1143000" lvl="2" indent="-228600" algn="l">
                        <a:lnSpc>
                          <a:spcPct val="100000"/>
                        </a:lnSpc>
                        <a:spcAft>
                          <a:spcPts val="0"/>
                        </a:spcAft>
                        <a:buFont typeface="Wingdings" panose="05000000000000000000" pitchFamily="2" charset="2"/>
                        <a:buChar char=""/>
                        <a:tabLst>
                          <a:tab pos="90170" algn="l"/>
                        </a:tabLst>
                      </a:pPr>
                      <a:r>
                        <a:rPr lang="nl-BE" sz="1100"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rPr>
                        <a:t>Wat laten we op dit moment het meest doorwegen? Waarom?</a:t>
                      </a:r>
                      <a:endPar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l">
                        <a:lnSpc>
                          <a:spcPct val="100000"/>
                        </a:lnSpc>
                        <a:spcBef>
                          <a:spcPts val="600"/>
                        </a:spcBef>
                        <a:spcAft>
                          <a:spcPts val="0"/>
                        </a:spcAft>
                        <a:buFont typeface="Symbol" panose="05050102010706020507" pitchFamily="18" charset="2"/>
                        <a:buChar char=""/>
                        <a:tabLst>
                          <a:tab pos="90170" algn="l"/>
                        </a:tabLst>
                      </a:pPr>
                      <a:r>
                        <a:rPr lang="nl-BE" sz="1100"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rPr>
                        <a:t>Andere: …</a:t>
                      </a:r>
                      <a:endPar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907043295"/>
                  </a:ext>
                </a:extLst>
              </a:tr>
            </a:tbl>
          </a:graphicData>
        </a:graphic>
      </p:graphicFrame>
    </p:spTree>
    <p:extLst>
      <p:ext uri="{BB962C8B-B14F-4D97-AF65-F5344CB8AC3E}">
        <p14:creationId xmlns:p14="http://schemas.microsoft.com/office/powerpoint/2010/main" val="1445161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inhoud 10" descr="Afbeelding met buitenshuis, water, grond, zand&#10;&#10;Automatisch gegenereerde beschrijving">
            <a:extLst>
              <a:ext uri="{FF2B5EF4-FFF2-40B4-BE49-F238E27FC236}">
                <a16:creationId xmlns:a16="http://schemas.microsoft.com/office/drawing/2014/main" id="{0E0CE31E-E382-E3CE-B66E-1923662F3EA2}"/>
              </a:ext>
            </a:extLst>
          </p:cNvPr>
          <p:cNvPicPr>
            <a:picLocks noGrp="1" noChangeAspect="1"/>
          </p:cNvPicPr>
          <p:nvPr>
            <p:ph sz="half" idx="2"/>
          </p:nvPr>
        </p:nvPicPr>
        <p:blipFill>
          <a:blip r:embed="rId2"/>
          <a:stretch>
            <a:fillRect/>
          </a:stretch>
        </p:blipFill>
        <p:spPr>
          <a:xfrm>
            <a:off x="0" y="-1"/>
            <a:ext cx="10265474" cy="6842579"/>
          </a:xfrm>
        </p:spPr>
      </p:pic>
      <p:sp>
        <p:nvSpPr>
          <p:cNvPr id="12" name="Rechthoek 11">
            <a:extLst>
              <a:ext uri="{FF2B5EF4-FFF2-40B4-BE49-F238E27FC236}">
                <a16:creationId xmlns:a16="http://schemas.microsoft.com/office/drawing/2014/main" id="{5EEFED8B-FF27-7D3E-7754-7275AEFC7DA1}"/>
              </a:ext>
            </a:extLst>
          </p:cNvPr>
          <p:cNvSpPr/>
          <p:nvPr/>
        </p:nvSpPr>
        <p:spPr>
          <a:xfrm>
            <a:off x="6287951" y="1404594"/>
            <a:ext cx="5574211" cy="4553145"/>
          </a:xfrm>
          <a:prstGeom prst="rect">
            <a:avLst/>
          </a:prstGeom>
          <a:solidFill>
            <a:srgbClr val="83AD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jdelijke aanduiding voor dianummer 1">
            <a:extLst>
              <a:ext uri="{FF2B5EF4-FFF2-40B4-BE49-F238E27FC236}">
                <a16:creationId xmlns:a16="http://schemas.microsoft.com/office/drawing/2014/main" id="{91F15E92-B135-6B12-CEEE-726D12DC40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5CFAAA-B96F-5D4A-AD11-CD1A2354611D}" type="slidenum">
              <a:rPr kumimoji="0" lang="nl-BE" sz="1200" b="0" i="0" u="none" strike="noStrike" kern="1200" cap="none" spc="0" normalizeH="0" baseline="0" noProof="0" smtClean="0">
                <a:ln>
                  <a:noFill/>
                </a:ln>
                <a:solidFill>
                  <a:srgbClr val="005B7F"/>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nl-BE" sz="1200" b="0" i="0" u="none" strike="noStrike" kern="1200" cap="none" spc="0" normalizeH="0" baseline="0" noProof="0">
              <a:ln>
                <a:noFill/>
              </a:ln>
              <a:solidFill>
                <a:srgbClr val="005B7F"/>
              </a:solidFill>
              <a:effectLst/>
              <a:uLnTx/>
              <a:uFillTx/>
              <a:latin typeface="Century Gothic" panose="020B0502020202020204" pitchFamily="34" charset="0"/>
              <a:ea typeface="+mn-ea"/>
              <a:cs typeface="+mn-cs"/>
            </a:endParaRPr>
          </a:p>
        </p:txBody>
      </p:sp>
      <p:sp>
        <p:nvSpPr>
          <p:cNvPr id="3" name="Titel 2">
            <a:extLst>
              <a:ext uri="{FF2B5EF4-FFF2-40B4-BE49-F238E27FC236}">
                <a16:creationId xmlns:a16="http://schemas.microsoft.com/office/drawing/2014/main" id="{F22124AD-DE1C-BB84-5675-C68854072CEE}"/>
              </a:ext>
            </a:extLst>
          </p:cNvPr>
          <p:cNvSpPr>
            <a:spLocks noGrp="1"/>
          </p:cNvSpPr>
          <p:nvPr>
            <p:ph type="title"/>
          </p:nvPr>
        </p:nvSpPr>
        <p:spPr>
          <a:xfrm>
            <a:off x="6591300" y="2264535"/>
            <a:ext cx="5000065" cy="2379183"/>
          </a:xfrm>
        </p:spPr>
        <p:txBody>
          <a:bodyPr>
            <a:normAutofit/>
          </a:bodyPr>
          <a:lstStyle/>
          <a:p>
            <a:r>
              <a:rPr lang="nl-NL" sz="3600" b="1" dirty="0">
                <a:solidFill>
                  <a:srgbClr val="005B7F"/>
                </a:solidFill>
                <a:latin typeface="Century Gothic" panose="020B0502020202020204" pitchFamily="34" charset="0"/>
              </a:rPr>
              <a:t>Voorwaarde </a:t>
            </a:r>
            <a:r>
              <a:rPr lang="nl-BE" sz="3600" b="1" dirty="0">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4: Transparantie</a:t>
            </a:r>
            <a:endParaRPr lang="nl-NL" sz="3600" b="1" i="1" dirty="0">
              <a:solidFill>
                <a:srgbClr val="005B7F"/>
              </a:solidFill>
              <a:latin typeface="Century Gothic" panose="020B0502020202020204" pitchFamily="34" charset="0"/>
            </a:endParaRPr>
          </a:p>
        </p:txBody>
      </p:sp>
    </p:spTree>
    <p:extLst>
      <p:ext uri="{BB962C8B-B14F-4D97-AF65-F5344CB8AC3E}">
        <p14:creationId xmlns:p14="http://schemas.microsoft.com/office/powerpoint/2010/main" val="13498839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4A09E334-1E8E-6E02-78BA-1887674EFDE4}"/>
              </a:ext>
            </a:extLst>
          </p:cNvPr>
          <p:cNvSpPr>
            <a:spLocks noGrp="1"/>
          </p:cNvSpPr>
          <p:nvPr>
            <p:ph type="title"/>
          </p:nvPr>
        </p:nvSpPr>
        <p:spPr>
          <a:xfrm>
            <a:off x="838200" y="365126"/>
            <a:ext cx="10276840" cy="365126"/>
          </a:xfrm>
        </p:spPr>
        <p:txBody>
          <a:bodyPr>
            <a:normAutofit/>
          </a:bodyPr>
          <a:lstStyle/>
          <a:p>
            <a:r>
              <a:rPr lang="nl-NL" sz="1600" dirty="0">
                <a:solidFill>
                  <a:srgbClr val="E28686"/>
                </a:solidFill>
              </a:rPr>
              <a:t>Oriënterend vragenkader: Vijf voorwaarden voor een ethisch doordacht keuzeproces in de praktijk</a:t>
            </a:r>
            <a:endParaRPr lang="nl-BE" sz="1600" dirty="0"/>
          </a:p>
        </p:txBody>
      </p:sp>
      <p:sp>
        <p:nvSpPr>
          <p:cNvPr id="5" name="Tijdelijke aanduiding voor dianummer 4">
            <a:extLst>
              <a:ext uri="{FF2B5EF4-FFF2-40B4-BE49-F238E27FC236}">
                <a16:creationId xmlns:a16="http://schemas.microsoft.com/office/drawing/2014/main" id="{2D60B7EB-6FAB-2E47-844F-1F25DACBC872}"/>
              </a:ext>
            </a:extLst>
          </p:cNvPr>
          <p:cNvSpPr>
            <a:spLocks noGrp="1"/>
          </p:cNvSpPr>
          <p:nvPr>
            <p:ph type="sldNum" sz="quarter" idx="10"/>
          </p:nvPr>
        </p:nvSpPr>
        <p:spPr/>
        <p:txBody>
          <a:bodyPr/>
          <a:lstStyle/>
          <a:p>
            <a:fld id="{1D5CFAAA-B96F-5D4A-AD11-CD1A2354611D}" type="slidenum">
              <a:rPr lang="nl-BE" smtClean="0"/>
              <a:t>48</a:t>
            </a:fld>
            <a:endParaRPr lang="nl-BE"/>
          </a:p>
        </p:txBody>
      </p:sp>
      <p:graphicFrame>
        <p:nvGraphicFramePr>
          <p:cNvPr id="21" name="Tabel 21">
            <a:extLst>
              <a:ext uri="{FF2B5EF4-FFF2-40B4-BE49-F238E27FC236}">
                <a16:creationId xmlns:a16="http://schemas.microsoft.com/office/drawing/2014/main" id="{5D0F9E22-C280-7967-F48B-31C2685CA450}"/>
              </a:ext>
            </a:extLst>
          </p:cNvPr>
          <p:cNvGraphicFramePr>
            <a:graphicFrameLocks noGrp="1"/>
          </p:cNvGraphicFramePr>
          <p:nvPr>
            <p:extLst>
              <p:ext uri="{D42A27DB-BD31-4B8C-83A1-F6EECF244321}">
                <p14:modId xmlns:p14="http://schemas.microsoft.com/office/powerpoint/2010/main" val="4095100395"/>
              </p:ext>
            </p:extLst>
          </p:nvPr>
        </p:nvGraphicFramePr>
        <p:xfrm>
          <a:off x="838200" y="1214833"/>
          <a:ext cx="10276837" cy="4082325"/>
        </p:xfrm>
        <a:graphic>
          <a:graphicData uri="http://schemas.openxmlformats.org/drawingml/2006/table">
            <a:tbl>
              <a:tblPr firstRow="1" bandRow="1">
                <a:tableStyleId>{5C22544A-7EE6-4342-B048-85BDC9FD1C3A}</a:tableStyleId>
              </a:tblPr>
              <a:tblGrid>
                <a:gridCol w="5449478">
                  <a:extLst>
                    <a:ext uri="{9D8B030D-6E8A-4147-A177-3AD203B41FA5}">
                      <a16:colId xmlns:a16="http://schemas.microsoft.com/office/drawing/2014/main" val="1820684881"/>
                    </a:ext>
                  </a:extLst>
                </a:gridCol>
                <a:gridCol w="1677971">
                  <a:extLst>
                    <a:ext uri="{9D8B030D-6E8A-4147-A177-3AD203B41FA5}">
                      <a16:colId xmlns:a16="http://schemas.microsoft.com/office/drawing/2014/main" val="991955303"/>
                    </a:ext>
                  </a:extLst>
                </a:gridCol>
                <a:gridCol w="1715679">
                  <a:extLst>
                    <a:ext uri="{9D8B030D-6E8A-4147-A177-3AD203B41FA5}">
                      <a16:colId xmlns:a16="http://schemas.microsoft.com/office/drawing/2014/main" val="75514554"/>
                    </a:ext>
                  </a:extLst>
                </a:gridCol>
                <a:gridCol w="1433709">
                  <a:extLst>
                    <a:ext uri="{9D8B030D-6E8A-4147-A177-3AD203B41FA5}">
                      <a16:colId xmlns:a16="http://schemas.microsoft.com/office/drawing/2014/main" val="3941077493"/>
                    </a:ext>
                  </a:extLst>
                </a:gridCol>
              </a:tblGrid>
              <a:tr h="794579">
                <a:tc>
                  <a:txBody>
                    <a:bodyPr/>
                    <a:lstStyle/>
                    <a:p>
                      <a:r>
                        <a:rPr lang="nl-BE" sz="2400" b="1" dirty="0">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Voorwaarde 4: Transparantie</a:t>
                      </a:r>
                      <a:endParaRPr lang="nl-NL" sz="2400" b="1" i="1" dirty="0">
                        <a:solidFill>
                          <a:srgbClr val="005B7F"/>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Niet van toepassing</a:t>
                      </a:r>
                    </a:p>
                    <a:p>
                      <a:r>
                        <a:rPr lang="nl-BE" sz="1400" b="0" i="1" dirty="0">
                          <a:solidFill>
                            <a:srgbClr val="4D4D4D"/>
                          </a:solidFill>
                          <a:latin typeface="Century Gothic" panose="020B0502020202020204" pitchFamily="34" charset="0"/>
                        </a:rPr>
                        <a:t>(</a:t>
                      </a:r>
                      <a:r>
                        <a:rPr lang="nl-BE" sz="1400" b="0" i="1" dirty="0" err="1">
                          <a:solidFill>
                            <a:srgbClr val="4D4D4D"/>
                          </a:solidFill>
                          <a:latin typeface="Century Gothic" panose="020B0502020202020204" pitchFamily="34" charset="0"/>
                        </a:rPr>
                        <a:t>schrapbaar</a:t>
                      </a:r>
                      <a:r>
                        <a:rPr lang="nl-BE" sz="1400" b="0" i="1" dirty="0">
                          <a:solidFill>
                            <a:srgbClr val="4D4D4D"/>
                          </a:solidFill>
                          <a:latin typeface="Century Gothic" panose="020B0502020202020204" pitchFamily="34" charset="0"/>
                        </a:rPr>
                        <a:t>)</a:t>
                      </a:r>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Waarschijnlijk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Zeker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915690712"/>
                  </a:ext>
                </a:extLst>
              </a:tr>
              <a:tr h="1574132">
                <a:tc>
                  <a:txBody>
                    <a:bodyPr/>
                    <a:lstStyle/>
                    <a:p>
                      <a:r>
                        <a:rPr lang="nl-NL" sz="1400" b="1" dirty="0">
                          <a:solidFill>
                            <a:srgbClr val="65A0B2"/>
                          </a:solidFill>
                          <a:latin typeface="Century Gothic" panose="020B0502020202020204" pitchFamily="34" charset="0"/>
                        </a:rPr>
                        <a:t>Duiding</a:t>
                      </a:r>
                      <a:r>
                        <a:rPr lang="nl-NL" sz="1400" b="0" dirty="0">
                          <a:solidFill>
                            <a:srgbClr val="65A0B2"/>
                          </a:solidFill>
                          <a:latin typeface="Century Gothic" panose="020B0502020202020204" pitchFamily="34" charset="0"/>
                        </a:rPr>
                        <a:t>: </a:t>
                      </a:r>
                      <a:r>
                        <a:rPr lang="nl-BE" sz="1400" dirty="0">
                          <a:solidFill>
                            <a:srgbClr val="65A0B2"/>
                          </a:solidFill>
                          <a:effectLst/>
                          <a:latin typeface="Century Gothic" panose="020B0502020202020204" pitchFamily="34" charset="0"/>
                          <a:ea typeface="Calibri" panose="020F0502020204030204" pitchFamily="34" charset="0"/>
                          <a:cs typeface="Times New Roman" panose="02020603050405020304" pitchFamily="18" charset="0"/>
                        </a:rPr>
                        <a:t>Deze voorwaarde houdt in dat zowel het keuzeproces als de genomen beslissingen transparant zijn.</a:t>
                      </a:r>
                      <a:br>
                        <a:rPr lang="nl-NL" sz="1400" dirty="0">
                          <a:solidFill>
                            <a:srgbClr val="65A0B2"/>
                          </a:solidFill>
                          <a:effectLst/>
                          <a:latin typeface="Century Gothic" panose="020B0502020202020204" pitchFamily="34" charset="0"/>
                          <a:ea typeface="Calibri" panose="020F0502020204030204" pitchFamily="34" charset="0"/>
                          <a:cs typeface="Times New Roman" panose="02020603050405020304" pitchFamily="18" charset="0"/>
                        </a:rPr>
                      </a:br>
                      <a:endParaRPr lang="nl-NL" sz="1400" b="0" dirty="0">
                        <a:solidFill>
                          <a:srgbClr val="65A0B2"/>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NL"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NL"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NL"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91321068"/>
                  </a:ext>
                </a:extLst>
              </a:tr>
              <a:tr h="1654753">
                <a:tc>
                  <a:txBody>
                    <a:bodyPr/>
                    <a:lstStyle/>
                    <a:p>
                      <a:pPr algn="l"/>
                      <a:r>
                        <a:rPr lang="nl-NL" sz="1400" b="1" dirty="0">
                          <a:solidFill>
                            <a:srgbClr val="4D4D4D"/>
                          </a:solidFill>
                          <a:latin typeface="Century Gothic" panose="020B0502020202020204" pitchFamily="34" charset="0"/>
                        </a:rPr>
                        <a:t>Ethische richtvragen</a:t>
                      </a:r>
                      <a:r>
                        <a:rPr lang="nl-NL" sz="1400" b="0" dirty="0">
                          <a:solidFill>
                            <a:srgbClr val="4D4D4D"/>
                          </a:solidFill>
                          <a:latin typeface="Century Gothic" panose="020B0502020202020204" pitchFamily="34" charset="0"/>
                        </a:rPr>
                        <a:t>:</a:t>
                      </a:r>
                    </a:p>
                    <a:p>
                      <a:pPr marL="342900" lvl="0" indent="-342900" algn="l">
                        <a:lnSpc>
                          <a:spcPct val="120000"/>
                        </a:lnSpc>
                        <a:spcBef>
                          <a:spcPts val="600"/>
                        </a:spcBef>
                        <a:buFont typeface="Symbol" panose="05050102010706020507" pitchFamily="18" charset="2"/>
                        <a:buChar char=""/>
                      </a:pPr>
                      <a:r>
                        <a:rPr lang="nl-BE" sz="1400" dirty="0">
                          <a:solidFill>
                            <a:srgbClr val="363637"/>
                          </a:solidFill>
                          <a:effectLst/>
                          <a:latin typeface="Century Gothic" panose="020B0502020202020204" pitchFamily="34" charset="0"/>
                          <a:ea typeface="Calibri" panose="020F0502020204030204" pitchFamily="34" charset="0"/>
                          <a:cs typeface="Times New Roman" panose="02020603050405020304" pitchFamily="18" charset="0"/>
                        </a:rPr>
                        <a:t>Kunnen het keuzeproces en de resultaten ervan helder, duidelijk en open worden toegelicht, besproken en gemotiveerd voor alle relevante belanghebbenden?</a:t>
                      </a:r>
                      <a:endParaRPr lang="nl-BE" sz="1400" dirty="0">
                        <a:solidFill>
                          <a:srgbClr val="363637"/>
                        </a:solidFill>
                        <a:effectLst/>
                        <a:latin typeface="Corbel" panose="020B0503020204020204" pitchFamily="34" charset="0"/>
                        <a:ea typeface="Calibri" panose="020F0502020204030204" pitchFamily="34" charset="0"/>
                        <a:cs typeface="Times New Roman" panose="02020603050405020304" pitchFamily="18"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907043295"/>
                  </a:ext>
                </a:extLst>
              </a:tr>
            </a:tbl>
          </a:graphicData>
        </a:graphic>
      </p:graphicFrame>
    </p:spTree>
    <p:extLst>
      <p:ext uri="{BB962C8B-B14F-4D97-AF65-F5344CB8AC3E}">
        <p14:creationId xmlns:p14="http://schemas.microsoft.com/office/powerpoint/2010/main" val="32455515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4A09E334-1E8E-6E02-78BA-1887674EFDE4}"/>
              </a:ext>
            </a:extLst>
          </p:cNvPr>
          <p:cNvSpPr>
            <a:spLocks noGrp="1"/>
          </p:cNvSpPr>
          <p:nvPr>
            <p:ph type="title"/>
          </p:nvPr>
        </p:nvSpPr>
        <p:spPr>
          <a:xfrm>
            <a:off x="838200" y="365126"/>
            <a:ext cx="10276840" cy="365126"/>
          </a:xfrm>
        </p:spPr>
        <p:txBody>
          <a:bodyPr>
            <a:normAutofit/>
          </a:bodyPr>
          <a:lstStyle/>
          <a:p>
            <a:r>
              <a:rPr lang="nl-NL" sz="1600" dirty="0">
                <a:solidFill>
                  <a:srgbClr val="E28686"/>
                </a:solidFill>
              </a:rPr>
              <a:t>Oriënterend vragenkader: Vijf voorwaarden voor een ethisch doordacht keuzeproces in de praktijk</a:t>
            </a:r>
            <a:endParaRPr lang="nl-BE" sz="1600" dirty="0"/>
          </a:p>
        </p:txBody>
      </p:sp>
      <p:sp>
        <p:nvSpPr>
          <p:cNvPr id="5" name="Tijdelijke aanduiding voor dianummer 4">
            <a:extLst>
              <a:ext uri="{FF2B5EF4-FFF2-40B4-BE49-F238E27FC236}">
                <a16:creationId xmlns:a16="http://schemas.microsoft.com/office/drawing/2014/main" id="{2D60B7EB-6FAB-2E47-844F-1F25DACBC872}"/>
              </a:ext>
            </a:extLst>
          </p:cNvPr>
          <p:cNvSpPr>
            <a:spLocks noGrp="1"/>
          </p:cNvSpPr>
          <p:nvPr>
            <p:ph type="sldNum" sz="quarter" idx="10"/>
          </p:nvPr>
        </p:nvSpPr>
        <p:spPr/>
        <p:txBody>
          <a:bodyPr/>
          <a:lstStyle/>
          <a:p>
            <a:fld id="{1D5CFAAA-B96F-5D4A-AD11-CD1A2354611D}" type="slidenum">
              <a:rPr lang="nl-BE" smtClean="0"/>
              <a:t>49</a:t>
            </a:fld>
            <a:endParaRPr lang="nl-BE"/>
          </a:p>
        </p:txBody>
      </p:sp>
      <p:graphicFrame>
        <p:nvGraphicFramePr>
          <p:cNvPr id="21" name="Tabel 21">
            <a:extLst>
              <a:ext uri="{FF2B5EF4-FFF2-40B4-BE49-F238E27FC236}">
                <a16:creationId xmlns:a16="http://schemas.microsoft.com/office/drawing/2014/main" id="{5D0F9E22-C280-7967-F48B-31C2685CA450}"/>
              </a:ext>
            </a:extLst>
          </p:cNvPr>
          <p:cNvGraphicFramePr>
            <a:graphicFrameLocks noGrp="1"/>
          </p:cNvGraphicFramePr>
          <p:nvPr>
            <p:extLst>
              <p:ext uri="{D42A27DB-BD31-4B8C-83A1-F6EECF244321}">
                <p14:modId xmlns:p14="http://schemas.microsoft.com/office/powerpoint/2010/main" val="2498764808"/>
              </p:ext>
            </p:extLst>
          </p:nvPr>
        </p:nvGraphicFramePr>
        <p:xfrm>
          <a:off x="838200" y="1055804"/>
          <a:ext cx="10276837" cy="5161953"/>
        </p:xfrm>
        <a:graphic>
          <a:graphicData uri="http://schemas.openxmlformats.org/drawingml/2006/table">
            <a:tbl>
              <a:tblPr firstRow="1" bandRow="1">
                <a:tableStyleId>{5C22544A-7EE6-4342-B048-85BDC9FD1C3A}</a:tableStyleId>
              </a:tblPr>
              <a:tblGrid>
                <a:gridCol w="5553635">
                  <a:extLst>
                    <a:ext uri="{9D8B030D-6E8A-4147-A177-3AD203B41FA5}">
                      <a16:colId xmlns:a16="http://schemas.microsoft.com/office/drawing/2014/main" val="1820684881"/>
                    </a:ext>
                  </a:extLst>
                </a:gridCol>
                <a:gridCol w="1639802">
                  <a:extLst>
                    <a:ext uri="{9D8B030D-6E8A-4147-A177-3AD203B41FA5}">
                      <a16:colId xmlns:a16="http://schemas.microsoft.com/office/drawing/2014/main" val="991955303"/>
                    </a:ext>
                  </a:extLst>
                </a:gridCol>
                <a:gridCol w="1668544">
                  <a:extLst>
                    <a:ext uri="{9D8B030D-6E8A-4147-A177-3AD203B41FA5}">
                      <a16:colId xmlns:a16="http://schemas.microsoft.com/office/drawing/2014/main" val="75514554"/>
                    </a:ext>
                  </a:extLst>
                </a:gridCol>
                <a:gridCol w="1414856">
                  <a:extLst>
                    <a:ext uri="{9D8B030D-6E8A-4147-A177-3AD203B41FA5}">
                      <a16:colId xmlns:a16="http://schemas.microsoft.com/office/drawing/2014/main" val="3941077493"/>
                    </a:ext>
                  </a:extLst>
                </a:gridCol>
              </a:tblGrid>
              <a:tr h="781961">
                <a:tc>
                  <a:txBody>
                    <a:bodyPr/>
                    <a:lstStyle/>
                    <a:p>
                      <a:r>
                        <a:rPr lang="nl-BE" sz="2400" b="1" dirty="0">
                          <a:solidFill>
                            <a:srgbClr val="005B7F"/>
                          </a:solidFill>
                          <a:latin typeface="Century Gothic" panose="020B0502020202020204" pitchFamily="34" charset="0"/>
                        </a:rPr>
                        <a:t>Voorwaarde </a:t>
                      </a:r>
                      <a:r>
                        <a:rPr lang="nl-BE" sz="2400" b="1" dirty="0">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4: Transparantie</a:t>
                      </a:r>
                      <a:endParaRPr lang="nl-NL" sz="2400" b="1" i="1" dirty="0">
                        <a:solidFill>
                          <a:srgbClr val="005B7F"/>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Niet van toepassing</a:t>
                      </a:r>
                    </a:p>
                    <a:p>
                      <a:r>
                        <a:rPr lang="nl-BE" sz="1400" b="0" i="1" dirty="0">
                          <a:solidFill>
                            <a:srgbClr val="4D4D4D"/>
                          </a:solidFill>
                          <a:latin typeface="Century Gothic" panose="020B0502020202020204" pitchFamily="34" charset="0"/>
                        </a:rPr>
                        <a:t>(</a:t>
                      </a:r>
                      <a:r>
                        <a:rPr lang="nl-BE" sz="1400" b="0" i="1" dirty="0" err="1">
                          <a:solidFill>
                            <a:srgbClr val="4D4D4D"/>
                          </a:solidFill>
                          <a:latin typeface="Century Gothic" panose="020B0502020202020204" pitchFamily="34" charset="0"/>
                        </a:rPr>
                        <a:t>schrapbaar</a:t>
                      </a:r>
                      <a:r>
                        <a:rPr lang="nl-BE" sz="1400" b="0" i="1" dirty="0">
                          <a:solidFill>
                            <a:srgbClr val="4D4D4D"/>
                          </a:solidFill>
                          <a:latin typeface="Century Gothic" panose="020B0502020202020204" pitchFamily="34" charset="0"/>
                        </a:rPr>
                        <a:t>)</a:t>
                      </a:r>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Waarschijnlijk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Zeker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915690712"/>
                  </a:ext>
                </a:extLst>
              </a:tr>
              <a:tr h="4308513">
                <a:tc>
                  <a:txBody>
                    <a:bodyPr/>
                    <a:lstStyle/>
                    <a:p>
                      <a:pPr algn="l">
                        <a:lnSpc>
                          <a:spcPct val="100000"/>
                        </a:lnSpc>
                        <a:spcBef>
                          <a:spcPts val="600"/>
                        </a:spcBef>
                        <a:tabLst>
                          <a:tab pos="90170" algn="l"/>
                        </a:tabLst>
                      </a:pPr>
                      <a:endParaRPr lang="nl-BE" sz="1200" b="1"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endParaRPr>
                    </a:p>
                    <a:p>
                      <a:pPr algn="l">
                        <a:lnSpc>
                          <a:spcPct val="100000"/>
                        </a:lnSpc>
                        <a:spcBef>
                          <a:spcPts val="600"/>
                        </a:spcBef>
                        <a:tabLst>
                          <a:tab pos="90170" algn="l"/>
                        </a:tabLst>
                      </a:pPr>
                      <a:r>
                        <a:rPr lang="nl-BE" sz="1200" b="1"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rPr>
                        <a:t>Illustratieve voorbeeldvragen:</a:t>
                      </a:r>
                      <a:endParaRPr lang="nl-BE" sz="12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l">
                        <a:lnSpc>
                          <a:spcPct val="100000"/>
                        </a:lnSpc>
                        <a:spcBef>
                          <a:spcPts val="600"/>
                        </a:spcBef>
                        <a:spcAft>
                          <a:spcPts val="0"/>
                        </a:spcAft>
                        <a:buFont typeface="Symbol" panose="05050102010706020507" pitchFamily="18" charset="2"/>
                        <a:buChar char=""/>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Gaat er voldoende tijd en aandacht naar transparante communicatie over het keuzeproces en de genomen beslissingen?</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Intern? Naar de direct belanghebbenden toe? Bv. medewerkers, zorgvragers, naasten? </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Extern? Naar de indirect belanghebbenden toe? Bv. toekomstige medewerkers, stagiaires, zorgvragers, naasten, omgeving, bredere publiek, etc.?</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Wie zijn wanneer de relevante belanghebbenden? D.w.z. wie moet er wanneer in het transparante proces worden betrokken?</a:t>
                      </a:r>
                    </a:p>
                    <a:p>
                      <a:pPr marL="342900" lvl="0" indent="-342900" algn="l">
                        <a:lnSpc>
                          <a:spcPct val="100000"/>
                        </a:lnSpc>
                        <a:spcBef>
                          <a:spcPts val="600"/>
                        </a:spcBef>
                        <a:spcAft>
                          <a:spcPts val="0"/>
                        </a:spcAft>
                        <a:buFont typeface="Symbol" panose="05050102010706020507" pitchFamily="18" charset="2"/>
                        <a:buChar char=""/>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Hoe doen we de communicatie?</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Via welk medium? Is dat in een overleg? Via mail? Met toelichtende info? Mondeling? Of schriftelijk? Via intranet? Of ook op publieke website? …</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Hebben we aandacht voor de juiste taal en toon in de communicatie?</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Is er ruimte voor vragen, toelichting over de gestelde keuzes en prioriteiten?</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Weten mensen waar ze terecht kunnen bij vragen?</a:t>
                      </a:r>
                    </a:p>
                    <a:p>
                      <a:pPr marL="342900" lvl="0" indent="-342900" algn="l">
                        <a:lnSpc>
                          <a:spcPct val="100000"/>
                        </a:lnSpc>
                        <a:spcBef>
                          <a:spcPts val="600"/>
                        </a:spcBef>
                        <a:spcAft>
                          <a:spcPts val="0"/>
                        </a:spcAft>
                        <a:buFont typeface="Symbol" panose="05050102010706020507" pitchFamily="18" charset="2"/>
                        <a:buChar char=""/>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Andere: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907043295"/>
                  </a:ext>
                </a:extLst>
              </a:tr>
            </a:tbl>
          </a:graphicData>
        </a:graphic>
      </p:graphicFrame>
    </p:spTree>
    <p:extLst>
      <p:ext uri="{BB962C8B-B14F-4D97-AF65-F5344CB8AC3E}">
        <p14:creationId xmlns:p14="http://schemas.microsoft.com/office/powerpoint/2010/main" val="309006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4A09E334-1E8E-6E02-78BA-1887674EFDE4}"/>
              </a:ext>
            </a:extLst>
          </p:cNvPr>
          <p:cNvSpPr>
            <a:spLocks noGrp="1"/>
          </p:cNvSpPr>
          <p:nvPr>
            <p:ph type="title"/>
          </p:nvPr>
        </p:nvSpPr>
        <p:spPr>
          <a:xfrm>
            <a:off x="838200" y="365125"/>
            <a:ext cx="10276840" cy="585743"/>
          </a:xfrm>
        </p:spPr>
        <p:txBody>
          <a:bodyPr>
            <a:normAutofit/>
          </a:bodyPr>
          <a:lstStyle/>
          <a:p>
            <a:r>
              <a:rPr lang="nl-NL" sz="1600" dirty="0">
                <a:solidFill>
                  <a:srgbClr val="E28686"/>
                </a:solidFill>
              </a:rPr>
              <a:t>Werkblad voor ethisch gefundeerde besluitvorming</a:t>
            </a:r>
            <a:br>
              <a:rPr lang="nl-NL" sz="1600" dirty="0">
                <a:solidFill>
                  <a:srgbClr val="E28686"/>
                </a:solidFill>
              </a:rPr>
            </a:br>
            <a:r>
              <a:rPr lang="nl-NL" sz="1600" dirty="0">
                <a:solidFill>
                  <a:srgbClr val="E28686"/>
                </a:solidFill>
              </a:rPr>
              <a:t>    </a:t>
            </a:r>
            <a:r>
              <a:rPr lang="nl-NL" sz="1300" dirty="0">
                <a:solidFill>
                  <a:srgbClr val="E28686"/>
                </a:solidFill>
              </a:rPr>
              <a:t>-&gt; u kan in deze slides zelf invullen, aanvullen, bewerken.</a:t>
            </a:r>
            <a:endParaRPr lang="nl-BE" sz="1300" dirty="0"/>
          </a:p>
        </p:txBody>
      </p:sp>
      <p:sp>
        <p:nvSpPr>
          <p:cNvPr id="5" name="Tijdelijke aanduiding voor dianummer 4">
            <a:extLst>
              <a:ext uri="{FF2B5EF4-FFF2-40B4-BE49-F238E27FC236}">
                <a16:creationId xmlns:a16="http://schemas.microsoft.com/office/drawing/2014/main" id="{2D60B7EB-6FAB-2E47-844F-1F25DACBC872}"/>
              </a:ext>
            </a:extLst>
          </p:cNvPr>
          <p:cNvSpPr>
            <a:spLocks noGrp="1"/>
          </p:cNvSpPr>
          <p:nvPr>
            <p:ph type="sldNum" sz="quarter" idx="10"/>
          </p:nvPr>
        </p:nvSpPr>
        <p:spPr/>
        <p:txBody>
          <a:bodyPr/>
          <a:lstStyle/>
          <a:p>
            <a:fld id="{1D5CFAAA-B96F-5D4A-AD11-CD1A2354611D}" type="slidenum">
              <a:rPr lang="nl-BE" smtClean="0"/>
              <a:t>5</a:t>
            </a:fld>
            <a:endParaRPr lang="nl-BE"/>
          </a:p>
        </p:txBody>
      </p:sp>
      <p:graphicFrame>
        <p:nvGraphicFramePr>
          <p:cNvPr id="21" name="Tabel 21">
            <a:extLst>
              <a:ext uri="{FF2B5EF4-FFF2-40B4-BE49-F238E27FC236}">
                <a16:creationId xmlns:a16="http://schemas.microsoft.com/office/drawing/2014/main" id="{5D0F9E22-C280-7967-F48B-31C2685CA450}"/>
              </a:ext>
            </a:extLst>
          </p:cNvPr>
          <p:cNvGraphicFramePr>
            <a:graphicFrameLocks noGrp="1"/>
          </p:cNvGraphicFramePr>
          <p:nvPr>
            <p:extLst>
              <p:ext uri="{D42A27DB-BD31-4B8C-83A1-F6EECF244321}">
                <p14:modId xmlns:p14="http://schemas.microsoft.com/office/powerpoint/2010/main" val="1434504212"/>
              </p:ext>
            </p:extLst>
          </p:nvPr>
        </p:nvGraphicFramePr>
        <p:xfrm>
          <a:off x="838200" y="1055803"/>
          <a:ext cx="10276840" cy="5316717"/>
        </p:xfrm>
        <a:graphic>
          <a:graphicData uri="http://schemas.openxmlformats.org/drawingml/2006/table">
            <a:tbl>
              <a:tblPr firstRow="1" bandRow="1">
                <a:tableStyleId>{5C22544A-7EE6-4342-B048-85BDC9FD1C3A}</a:tableStyleId>
              </a:tblPr>
              <a:tblGrid>
                <a:gridCol w="5138420">
                  <a:extLst>
                    <a:ext uri="{9D8B030D-6E8A-4147-A177-3AD203B41FA5}">
                      <a16:colId xmlns:a16="http://schemas.microsoft.com/office/drawing/2014/main" val="1820684881"/>
                    </a:ext>
                  </a:extLst>
                </a:gridCol>
                <a:gridCol w="5138420">
                  <a:extLst>
                    <a:ext uri="{9D8B030D-6E8A-4147-A177-3AD203B41FA5}">
                      <a16:colId xmlns:a16="http://schemas.microsoft.com/office/drawing/2014/main" val="4283092409"/>
                    </a:ext>
                  </a:extLst>
                </a:gridCol>
              </a:tblGrid>
              <a:tr h="1772239">
                <a:tc>
                  <a:txBody>
                    <a:bodyPr/>
                    <a:lstStyle/>
                    <a:p>
                      <a:r>
                        <a:rPr lang="nl-BE" b="0" dirty="0">
                          <a:solidFill>
                            <a:srgbClr val="4D4D4D"/>
                          </a:solidFill>
                          <a:latin typeface="Century Gothic" panose="020B0502020202020204" pitchFamily="34" charset="0"/>
                        </a:rPr>
                        <a:t>4. Welke keuzeopties hebben we? Wat betekenen ze voor de verschillende belanghebbenden?</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Hebben we nog bijkomende informatie nodig?</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226351672"/>
                  </a:ext>
                </a:extLst>
              </a:tr>
              <a:tr h="1772239">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b="0" dirty="0">
                          <a:solidFill>
                            <a:srgbClr val="4D4D4D"/>
                          </a:solidFill>
                          <a:latin typeface="Century Gothic" panose="020B0502020202020204" pitchFamily="34" charset="0"/>
                        </a:rPr>
                        <a:t>5. Hoe zien de pro-en contra-argumenten van de verschillende keuzeopties eruit?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BE" sz="300" b="0" dirty="0">
                        <a:solidFill>
                          <a:srgbClr val="4D4D4D"/>
                        </a:solidFill>
                        <a:latin typeface="Century Gothic" panose="020B0502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b="0" dirty="0">
                          <a:solidFill>
                            <a:srgbClr val="4D4D4D"/>
                          </a:solidFill>
                          <a:latin typeface="Century Gothic" panose="020B0502020202020204" pitchFamily="34" charset="0"/>
                        </a:rPr>
                        <a:t>Pro:</a:t>
                      </a:r>
                    </a:p>
                    <a:p>
                      <a:pPr marL="285750" indent="-285750">
                        <a:buFont typeface="Arial" panose="020B0604020202020204" pitchFamily="34" charset="0"/>
                        <a:buChar char="•"/>
                      </a:pPr>
                      <a:endParaRPr lang="nl-BE" b="0" dirty="0">
                        <a:solidFill>
                          <a:srgbClr val="4D4D4D"/>
                        </a:solidFill>
                        <a:latin typeface="Century Gothic" panose="020B0502020202020204" pitchFamily="34" charset="0"/>
                      </a:endParaRPr>
                    </a:p>
                    <a:p>
                      <a:pPr marL="285750" indent="-285750">
                        <a:buFont typeface="Arial" panose="020B0604020202020204" pitchFamily="34" charset="0"/>
                        <a:buChar char="•"/>
                      </a:pPr>
                      <a:endParaRPr lang="nl-BE" b="0" dirty="0">
                        <a:solidFill>
                          <a:srgbClr val="4D4D4D"/>
                        </a:solidFill>
                        <a:latin typeface="Century Gothic" panose="020B0502020202020204" pitchFamily="34" charset="0"/>
                      </a:endParaRPr>
                    </a:p>
                    <a:p>
                      <a:pPr marL="285750" indent="-285750">
                        <a:buFont typeface="Arial" panose="020B0604020202020204" pitchFamily="34" charset="0"/>
                        <a:buChar char="•"/>
                      </a:pPr>
                      <a:r>
                        <a:rPr lang="nl-BE" b="0" dirty="0">
                          <a:solidFill>
                            <a:srgbClr val="4D4D4D"/>
                          </a:solidFill>
                          <a:latin typeface="Century Gothic" panose="020B0502020202020204" pitchFamily="34" charset="0"/>
                        </a:rPr>
                        <a:t>Contra:</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hMerge="1">
                  <a:txBody>
                    <a:bodyPr/>
                    <a:lstStyle/>
                    <a:p>
                      <a:pPr marL="285750" indent="-285750">
                        <a:buFont typeface="Arial" panose="020B0604020202020204" pitchFamily="34" charset="0"/>
                        <a:buChar char="•"/>
                      </a:pPr>
                      <a:endParaRPr lang="nl-BE" b="0" dirty="0">
                        <a:solidFill>
                          <a:srgbClr val="4D4D4D"/>
                        </a:solidFill>
                        <a:latin typeface="Century Gothic" panose="020B0502020202020204" pitchFamily="34" charset="0"/>
                      </a:endParaRPr>
                    </a:p>
                    <a:p>
                      <a:pPr marL="285750" indent="-285750">
                        <a:buFont typeface="Arial" panose="020B0604020202020204" pitchFamily="34" charset="0"/>
                        <a:buChar char="•"/>
                      </a:pPr>
                      <a:endParaRPr lang="nl-BE" b="0" dirty="0">
                        <a:solidFill>
                          <a:srgbClr val="4D4D4D"/>
                        </a:solidFill>
                        <a:latin typeface="Century Gothic" panose="020B0502020202020204" pitchFamily="34" charset="0"/>
                      </a:endParaRPr>
                    </a:p>
                    <a:p>
                      <a:pPr marL="285750" indent="-285750">
                        <a:buFont typeface="Arial" panose="020B0604020202020204" pitchFamily="34" charset="0"/>
                        <a:buChar char="•"/>
                      </a:pPr>
                      <a:r>
                        <a:rPr lang="nl-BE" b="0" dirty="0">
                          <a:solidFill>
                            <a:srgbClr val="4D4D4D"/>
                          </a:solidFill>
                          <a:latin typeface="Century Gothic" panose="020B0502020202020204" pitchFamily="34" charset="0"/>
                        </a:rPr>
                        <a:t>Contra:</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627933250"/>
                  </a:ext>
                </a:extLst>
              </a:tr>
              <a:tr h="1772239">
                <a:tc gridSpan="2">
                  <a:txBody>
                    <a:bodyPr/>
                    <a:lstStyle/>
                    <a:p>
                      <a:r>
                        <a:rPr lang="nl-NL" b="0" dirty="0">
                          <a:solidFill>
                            <a:srgbClr val="4D4D4D"/>
                          </a:solidFill>
                          <a:latin typeface="Century Gothic" panose="020B0502020202020204" pitchFamily="34" charset="0"/>
                        </a:rPr>
                        <a:t>6. Hoe ziet de rangorde van argumenten eruit? Welke zijn het meest zwaarwegend? </a:t>
                      </a:r>
                    </a:p>
                    <a:p>
                      <a:r>
                        <a:rPr lang="nl-NL" b="0" dirty="0">
                          <a:solidFill>
                            <a:srgbClr val="4D4D4D"/>
                          </a:solidFill>
                          <a:latin typeface="Century Gothic" panose="020B0502020202020204" pitchFamily="34" charset="0"/>
                        </a:rPr>
                        <a:t>Welke waarden geven we prioriteit?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hMerge="1">
                  <a:txBody>
                    <a:bodyPr/>
                    <a:lstStyle/>
                    <a:p>
                      <a:endParaRPr lang="nl-BE"/>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623212654"/>
                  </a:ext>
                </a:extLst>
              </a:tr>
            </a:tbl>
          </a:graphicData>
        </a:graphic>
      </p:graphicFrame>
    </p:spTree>
    <p:extLst>
      <p:ext uri="{BB962C8B-B14F-4D97-AF65-F5344CB8AC3E}">
        <p14:creationId xmlns:p14="http://schemas.microsoft.com/office/powerpoint/2010/main" val="23955276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inhoud 10" descr="Afbeelding met buitenshuis, water, grond, zand&#10;&#10;Automatisch gegenereerde beschrijving">
            <a:extLst>
              <a:ext uri="{FF2B5EF4-FFF2-40B4-BE49-F238E27FC236}">
                <a16:creationId xmlns:a16="http://schemas.microsoft.com/office/drawing/2014/main" id="{0E0CE31E-E382-E3CE-B66E-1923662F3EA2}"/>
              </a:ext>
            </a:extLst>
          </p:cNvPr>
          <p:cNvPicPr>
            <a:picLocks noGrp="1" noChangeAspect="1"/>
          </p:cNvPicPr>
          <p:nvPr>
            <p:ph sz="half" idx="2"/>
          </p:nvPr>
        </p:nvPicPr>
        <p:blipFill>
          <a:blip r:embed="rId2"/>
          <a:stretch>
            <a:fillRect/>
          </a:stretch>
        </p:blipFill>
        <p:spPr>
          <a:xfrm>
            <a:off x="0" y="-1"/>
            <a:ext cx="10265474" cy="6842579"/>
          </a:xfrm>
        </p:spPr>
      </p:pic>
      <p:sp>
        <p:nvSpPr>
          <p:cNvPr id="12" name="Rechthoek 11">
            <a:extLst>
              <a:ext uri="{FF2B5EF4-FFF2-40B4-BE49-F238E27FC236}">
                <a16:creationId xmlns:a16="http://schemas.microsoft.com/office/drawing/2014/main" id="{5EEFED8B-FF27-7D3E-7754-7275AEFC7DA1}"/>
              </a:ext>
            </a:extLst>
          </p:cNvPr>
          <p:cNvSpPr/>
          <p:nvPr/>
        </p:nvSpPr>
        <p:spPr>
          <a:xfrm>
            <a:off x="6287951" y="1404594"/>
            <a:ext cx="5574211" cy="4553145"/>
          </a:xfrm>
          <a:prstGeom prst="rect">
            <a:avLst/>
          </a:prstGeom>
          <a:solidFill>
            <a:srgbClr val="83AD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jdelijke aanduiding voor dianummer 1">
            <a:extLst>
              <a:ext uri="{FF2B5EF4-FFF2-40B4-BE49-F238E27FC236}">
                <a16:creationId xmlns:a16="http://schemas.microsoft.com/office/drawing/2014/main" id="{91F15E92-B135-6B12-CEEE-726D12DC40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5CFAAA-B96F-5D4A-AD11-CD1A2354611D}" type="slidenum">
              <a:rPr kumimoji="0" lang="nl-BE" sz="1200" b="0" i="0" u="none" strike="noStrike" kern="1200" cap="none" spc="0" normalizeH="0" baseline="0" noProof="0" smtClean="0">
                <a:ln>
                  <a:noFill/>
                </a:ln>
                <a:solidFill>
                  <a:srgbClr val="005B7F"/>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nl-BE" sz="1200" b="0" i="0" u="none" strike="noStrike" kern="1200" cap="none" spc="0" normalizeH="0" baseline="0" noProof="0">
              <a:ln>
                <a:noFill/>
              </a:ln>
              <a:solidFill>
                <a:srgbClr val="005B7F"/>
              </a:solidFill>
              <a:effectLst/>
              <a:uLnTx/>
              <a:uFillTx/>
              <a:latin typeface="Century Gothic" panose="020B0502020202020204" pitchFamily="34" charset="0"/>
              <a:ea typeface="+mn-ea"/>
              <a:cs typeface="+mn-cs"/>
            </a:endParaRPr>
          </a:p>
        </p:txBody>
      </p:sp>
      <p:sp>
        <p:nvSpPr>
          <p:cNvPr id="3" name="Titel 2">
            <a:extLst>
              <a:ext uri="{FF2B5EF4-FFF2-40B4-BE49-F238E27FC236}">
                <a16:creationId xmlns:a16="http://schemas.microsoft.com/office/drawing/2014/main" id="{F22124AD-DE1C-BB84-5675-C68854072CEE}"/>
              </a:ext>
            </a:extLst>
          </p:cNvPr>
          <p:cNvSpPr>
            <a:spLocks noGrp="1"/>
          </p:cNvSpPr>
          <p:nvPr>
            <p:ph type="title"/>
          </p:nvPr>
        </p:nvSpPr>
        <p:spPr>
          <a:xfrm>
            <a:off x="6591300" y="2264536"/>
            <a:ext cx="5270862" cy="1921982"/>
          </a:xfrm>
        </p:spPr>
        <p:txBody>
          <a:bodyPr>
            <a:normAutofit/>
          </a:bodyPr>
          <a:lstStyle/>
          <a:p>
            <a:r>
              <a:rPr lang="nl-NL" sz="3600" b="1" dirty="0">
                <a:solidFill>
                  <a:srgbClr val="005B7F"/>
                </a:solidFill>
                <a:latin typeface="Century Gothic" panose="020B0502020202020204" pitchFamily="34" charset="0"/>
              </a:rPr>
              <a:t>Voorwaarde </a:t>
            </a:r>
            <a:r>
              <a:rPr lang="nl-BE" sz="3600" b="1" dirty="0">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5: Mogelijkheid tot herziening/aanpassing</a:t>
            </a:r>
            <a:endParaRPr lang="nl-NL" sz="3600" b="1" i="1" dirty="0">
              <a:solidFill>
                <a:srgbClr val="005B7F"/>
              </a:solidFill>
              <a:latin typeface="Century Gothic" panose="020B0502020202020204" pitchFamily="34" charset="0"/>
            </a:endParaRPr>
          </a:p>
        </p:txBody>
      </p:sp>
    </p:spTree>
    <p:extLst>
      <p:ext uri="{BB962C8B-B14F-4D97-AF65-F5344CB8AC3E}">
        <p14:creationId xmlns:p14="http://schemas.microsoft.com/office/powerpoint/2010/main" val="6100500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4A09E334-1E8E-6E02-78BA-1887674EFDE4}"/>
              </a:ext>
            </a:extLst>
          </p:cNvPr>
          <p:cNvSpPr>
            <a:spLocks noGrp="1"/>
          </p:cNvSpPr>
          <p:nvPr>
            <p:ph type="title"/>
          </p:nvPr>
        </p:nvSpPr>
        <p:spPr>
          <a:xfrm>
            <a:off x="838200" y="365126"/>
            <a:ext cx="10276840" cy="365126"/>
          </a:xfrm>
        </p:spPr>
        <p:txBody>
          <a:bodyPr>
            <a:normAutofit/>
          </a:bodyPr>
          <a:lstStyle/>
          <a:p>
            <a:r>
              <a:rPr lang="nl-NL" sz="1600" dirty="0">
                <a:solidFill>
                  <a:srgbClr val="E28686"/>
                </a:solidFill>
              </a:rPr>
              <a:t>Oriënterend vragenkader: Vijf voorwaarden voor een ethisch doordacht keuzeproces in de praktijk</a:t>
            </a:r>
            <a:endParaRPr lang="nl-BE" sz="1600" dirty="0"/>
          </a:p>
        </p:txBody>
      </p:sp>
      <p:sp>
        <p:nvSpPr>
          <p:cNvPr id="5" name="Tijdelijke aanduiding voor dianummer 4">
            <a:extLst>
              <a:ext uri="{FF2B5EF4-FFF2-40B4-BE49-F238E27FC236}">
                <a16:creationId xmlns:a16="http://schemas.microsoft.com/office/drawing/2014/main" id="{2D60B7EB-6FAB-2E47-844F-1F25DACBC872}"/>
              </a:ext>
            </a:extLst>
          </p:cNvPr>
          <p:cNvSpPr>
            <a:spLocks noGrp="1"/>
          </p:cNvSpPr>
          <p:nvPr>
            <p:ph type="sldNum" sz="quarter" idx="10"/>
          </p:nvPr>
        </p:nvSpPr>
        <p:spPr/>
        <p:txBody>
          <a:bodyPr/>
          <a:lstStyle/>
          <a:p>
            <a:fld id="{1D5CFAAA-B96F-5D4A-AD11-CD1A2354611D}" type="slidenum">
              <a:rPr lang="nl-BE" smtClean="0"/>
              <a:t>51</a:t>
            </a:fld>
            <a:endParaRPr lang="nl-BE"/>
          </a:p>
        </p:txBody>
      </p:sp>
      <p:graphicFrame>
        <p:nvGraphicFramePr>
          <p:cNvPr id="21" name="Tabel 21">
            <a:extLst>
              <a:ext uri="{FF2B5EF4-FFF2-40B4-BE49-F238E27FC236}">
                <a16:creationId xmlns:a16="http://schemas.microsoft.com/office/drawing/2014/main" id="{5D0F9E22-C280-7967-F48B-31C2685CA450}"/>
              </a:ext>
            </a:extLst>
          </p:cNvPr>
          <p:cNvGraphicFramePr>
            <a:graphicFrameLocks noGrp="1"/>
          </p:cNvGraphicFramePr>
          <p:nvPr>
            <p:extLst>
              <p:ext uri="{D42A27DB-BD31-4B8C-83A1-F6EECF244321}">
                <p14:modId xmlns:p14="http://schemas.microsoft.com/office/powerpoint/2010/main" val="914786235"/>
              </p:ext>
            </p:extLst>
          </p:nvPr>
        </p:nvGraphicFramePr>
        <p:xfrm>
          <a:off x="838203" y="1214833"/>
          <a:ext cx="10276837" cy="4093153"/>
        </p:xfrm>
        <a:graphic>
          <a:graphicData uri="http://schemas.openxmlformats.org/drawingml/2006/table">
            <a:tbl>
              <a:tblPr firstRow="1" bandRow="1">
                <a:tableStyleId>{5C22544A-7EE6-4342-B048-85BDC9FD1C3A}</a:tableStyleId>
              </a:tblPr>
              <a:tblGrid>
                <a:gridCol w="5449478">
                  <a:extLst>
                    <a:ext uri="{9D8B030D-6E8A-4147-A177-3AD203B41FA5}">
                      <a16:colId xmlns:a16="http://schemas.microsoft.com/office/drawing/2014/main" val="1820684881"/>
                    </a:ext>
                  </a:extLst>
                </a:gridCol>
                <a:gridCol w="1677971">
                  <a:extLst>
                    <a:ext uri="{9D8B030D-6E8A-4147-A177-3AD203B41FA5}">
                      <a16:colId xmlns:a16="http://schemas.microsoft.com/office/drawing/2014/main" val="991955303"/>
                    </a:ext>
                  </a:extLst>
                </a:gridCol>
                <a:gridCol w="1715679">
                  <a:extLst>
                    <a:ext uri="{9D8B030D-6E8A-4147-A177-3AD203B41FA5}">
                      <a16:colId xmlns:a16="http://schemas.microsoft.com/office/drawing/2014/main" val="75514554"/>
                    </a:ext>
                  </a:extLst>
                </a:gridCol>
                <a:gridCol w="1433709">
                  <a:extLst>
                    <a:ext uri="{9D8B030D-6E8A-4147-A177-3AD203B41FA5}">
                      <a16:colId xmlns:a16="http://schemas.microsoft.com/office/drawing/2014/main" val="3941077493"/>
                    </a:ext>
                  </a:extLst>
                </a:gridCol>
              </a:tblGrid>
              <a:tr h="794579">
                <a:tc>
                  <a:txBody>
                    <a:bodyPr/>
                    <a:lstStyle/>
                    <a:p>
                      <a:r>
                        <a:rPr lang="nl-BE" sz="2400" b="1" dirty="0">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Voorwaarde </a:t>
                      </a:r>
                      <a:r>
                        <a:rPr lang="nl-NL" sz="2400" b="1" dirty="0">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5: Mogelijkheid tot herziening/aanpassing</a:t>
                      </a:r>
                      <a:endParaRPr lang="nl-NL" sz="2400" b="1" i="1" dirty="0">
                        <a:solidFill>
                          <a:srgbClr val="005B7F"/>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Niet van toepassing</a:t>
                      </a:r>
                    </a:p>
                    <a:p>
                      <a:r>
                        <a:rPr lang="nl-BE" sz="1400" b="0" i="1" dirty="0">
                          <a:solidFill>
                            <a:srgbClr val="4D4D4D"/>
                          </a:solidFill>
                          <a:latin typeface="Century Gothic" panose="020B0502020202020204" pitchFamily="34" charset="0"/>
                        </a:rPr>
                        <a:t>(</a:t>
                      </a:r>
                      <a:r>
                        <a:rPr lang="nl-BE" sz="1400" b="0" i="1" dirty="0" err="1">
                          <a:solidFill>
                            <a:srgbClr val="4D4D4D"/>
                          </a:solidFill>
                          <a:latin typeface="Century Gothic" panose="020B0502020202020204" pitchFamily="34" charset="0"/>
                        </a:rPr>
                        <a:t>schrapbaar</a:t>
                      </a:r>
                      <a:r>
                        <a:rPr lang="nl-BE" sz="1400" b="0" i="1" dirty="0">
                          <a:solidFill>
                            <a:srgbClr val="4D4D4D"/>
                          </a:solidFill>
                          <a:latin typeface="Century Gothic" panose="020B0502020202020204" pitchFamily="34" charset="0"/>
                        </a:rPr>
                        <a:t>)</a:t>
                      </a:r>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Waarschijnlijk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Zeker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915690712"/>
                  </a:ext>
                </a:extLst>
              </a:tr>
              <a:tr h="1574132">
                <a:tc>
                  <a:txBody>
                    <a:bodyPr/>
                    <a:lstStyle/>
                    <a:p>
                      <a:r>
                        <a:rPr lang="nl-NL" sz="1400" b="1" dirty="0">
                          <a:solidFill>
                            <a:srgbClr val="65A0B2"/>
                          </a:solidFill>
                          <a:latin typeface="Century Gothic" panose="020B0502020202020204" pitchFamily="34" charset="0"/>
                        </a:rPr>
                        <a:t>Duiding</a:t>
                      </a:r>
                      <a:r>
                        <a:rPr lang="nl-NL" sz="1400" b="0" dirty="0">
                          <a:solidFill>
                            <a:srgbClr val="65A0B2"/>
                          </a:solidFill>
                          <a:latin typeface="Century Gothic" panose="020B0502020202020204" pitchFamily="34" charset="0"/>
                        </a:rPr>
                        <a:t>: </a:t>
                      </a:r>
                      <a:r>
                        <a:rPr lang="nl-NL" sz="1400" dirty="0">
                          <a:solidFill>
                            <a:srgbClr val="65A0B2"/>
                          </a:solidFill>
                          <a:effectLst/>
                          <a:latin typeface="Century Gothic" panose="020B0502020202020204" pitchFamily="34" charset="0"/>
                          <a:ea typeface="Calibri" panose="020F0502020204030204" pitchFamily="34" charset="0"/>
                          <a:cs typeface="Times New Roman" panose="02020603050405020304" pitchFamily="18" charset="0"/>
                        </a:rPr>
                        <a:t>Deze voorwaarde houdt in dat we altijd de mogelijkheid openhouden om een situatie opnieuw te bekijken in het licht van nieuwe kennis, ontwikkelingen of bijkomende argumenten die eerder nog niet voorhanden waren. Een goede en rechtvaardige uitkomst is nooit voor eens en voor altijd in de rotsen gebeiteld.</a:t>
                      </a:r>
                      <a:br>
                        <a:rPr lang="nl-NL" sz="1400" dirty="0">
                          <a:solidFill>
                            <a:srgbClr val="65A0B2"/>
                          </a:solidFill>
                          <a:effectLst/>
                          <a:latin typeface="Century Gothic" panose="020B0502020202020204" pitchFamily="34" charset="0"/>
                          <a:ea typeface="Calibri" panose="020F0502020204030204" pitchFamily="34" charset="0"/>
                          <a:cs typeface="Times New Roman" panose="02020603050405020304" pitchFamily="18" charset="0"/>
                        </a:rPr>
                      </a:br>
                      <a:endParaRPr lang="nl-NL" sz="1400" b="0" dirty="0">
                        <a:solidFill>
                          <a:srgbClr val="65A0B2"/>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NL"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NL"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NL"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91321068"/>
                  </a:ext>
                </a:extLst>
              </a:tr>
              <a:tr h="1654753">
                <a:tc>
                  <a:txBody>
                    <a:bodyPr/>
                    <a:lstStyle/>
                    <a:p>
                      <a:pPr algn="l"/>
                      <a:r>
                        <a:rPr lang="nl-NL" sz="1400" b="1" dirty="0">
                          <a:solidFill>
                            <a:srgbClr val="4D4D4D"/>
                          </a:solidFill>
                          <a:latin typeface="Century Gothic" panose="020B0502020202020204" pitchFamily="34" charset="0"/>
                        </a:rPr>
                        <a:t>Ethische richtvragen</a:t>
                      </a:r>
                      <a:r>
                        <a:rPr lang="nl-NL" sz="1400" b="0" dirty="0">
                          <a:solidFill>
                            <a:srgbClr val="4D4D4D"/>
                          </a:solidFill>
                          <a:latin typeface="Century Gothic" panose="020B0502020202020204" pitchFamily="34" charset="0"/>
                        </a:rPr>
                        <a:t>:</a:t>
                      </a:r>
                    </a:p>
                    <a:p>
                      <a:pPr marL="342900" lvl="0" indent="-342900" algn="l">
                        <a:lnSpc>
                          <a:spcPct val="120000"/>
                        </a:lnSpc>
                        <a:spcBef>
                          <a:spcPts val="600"/>
                        </a:spcBef>
                        <a:buFont typeface="Symbol" panose="05050102010706020507" pitchFamily="18" charset="2"/>
                        <a:buChar char=""/>
                      </a:pPr>
                      <a:r>
                        <a:rPr lang="nl-BE" sz="14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Staan we open voor aanpassing en nieuwe evoluties? Staan we open voor anders denken in en over zorg en ondersteuning? </a:t>
                      </a:r>
                      <a:endParaRPr lang="nl-BE" sz="1400" dirty="0">
                        <a:solidFill>
                          <a:srgbClr val="4D4D4D"/>
                        </a:solidFill>
                        <a:effectLst/>
                        <a:latin typeface="Corbel" panose="020B0503020204020204" pitchFamily="34" charset="0"/>
                        <a:ea typeface="Calibri" panose="020F0502020204030204" pitchFamily="34" charset="0"/>
                        <a:cs typeface="Times New Roman" panose="02020603050405020304" pitchFamily="18"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907043295"/>
                  </a:ext>
                </a:extLst>
              </a:tr>
            </a:tbl>
          </a:graphicData>
        </a:graphic>
      </p:graphicFrame>
    </p:spTree>
    <p:extLst>
      <p:ext uri="{BB962C8B-B14F-4D97-AF65-F5344CB8AC3E}">
        <p14:creationId xmlns:p14="http://schemas.microsoft.com/office/powerpoint/2010/main" val="37837290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4A09E334-1E8E-6E02-78BA-1887674EFDE4}"/>
              </a:ext>
            </a:extLst>
          </p:cNvPr>
          <p:cNvSpPr>
            <a:spLocks noGrp="1"/>
          </p:cNvSpPr>
          <p:nvPr>
            <p:ph type="title"/>
          </p:nvPr>
        </p:nvSpPr>
        <p:spPr>
          <a:xfrm>
            <a:off x="838200" y="365126"/>
            <a:ext cx="10276840" cy="365126"/>
          </a:xfrm>
        </p:spPr>
        <p:txBody>
          <a:bodyPr>
            <a:normAutofit/>
          </a:bodyPr>
          <a:lstStyle/>
          <a:p>
            <a:r>
              <a:rPr lang="nl-NL" sz="1600" dirty="0">
                <a:solidFill>
                  <a:srgbClr val="E28686"/>
                </a:solidFill>
              </a:rPr>
              <a:t>Oriënterend vragenkader: Vijf voorwaarden voor een ethisch doordacht keuzeproces in de praktijk</a:t>
            </a:r>
            <a:endParaRPr lang="nl-BE" sz="1600" dirty="0"/>
          </a:p>
        </p:txBody>
      </p:sp>
      <p:sp>
        <p:nvSpPr>
          <p:cNvPr id="5" name="Tijdelijke aanduiding voor dianummer 4">
            <a:extLst>
              <a:ext uri="{FF2B5EF4-FFF2-40B4-BE49-F238E27FC236}">
                <a16:creationId xmlns:a16="http://schemas.microsoft.com/office/drawing/2014/main" id="{2D60B7EB-6FAB-2E47-844F-1F25DACBC872}"/>
              </a:ext>
            </a:extLst>
          </p:cNvPr>
          <p:cNvSpPr>
            <a:spLocks noGrp="1"/>
          </p:cNvSpPr>
          <p:nvPr>
            <p:ph type="sldNum" sz="quarter" idx="10"/>
          </p:nvPr>
        </p:nvSpPr>
        <p:spPr/>
        <p:txBody>
          <a:bodyPr/>
          <a:lstStyle/>
          <a:p>
            <a:fld id="{1D5CFAAA-B96F-5D4A-AD11-CD1A2354611D}" type="slidenum">
              <a:rPr lang="nl-BE" smtClean="0"/>
              <a:t>52</a:t>
            </a:fld>
            <a:endParaRPr lang="nl-BE"/>
          </a:p>
        </p:txBody>
      </p:sp>
      <p:graphicFrame>
        <p:nvGraphicFramePr>
          <p:cNvPr id="21" name="Tabel 21">
            <a:extLst>
              <a:ext uri="{FF2B5EF4-FFF2-40B4-BE49-F238E27FC236}">
                <a16:creationId xmlns:a16="http://schemas.microsoft.com/office/drawing/2014/main" id="{5D0F9E22-C280-7967-F48B-31C2685CA450}"/>
              </a:ext>
            </a:extLst>
          </p:cNvPr>
          <p:cNvGraphicFramePr>
            <a:graphicFrameLocks noGrp="1"/>
          </p:cNvGraphicFramePr>
          <p:nvPr>
            <p:extLst>
              <p:ext uri="{D42A27DB-BD31-4B8C-83A1-F6EECF244321}">
                <p14:modId xmlns:p14="http://schemas.microsoft.com/office/powerpoint/2010/main" val="3925500324"/>
              </p:ext>
            </p:extLst>
          </p:nvPr>
        </p:nvGraphicFramePr>
        <p:xfrm>
          <a:off x="838200" y="1055804"/>
          <a:ext cx="10276837" cy="5161953"/>
        </p:xfrm>
        <a:graphic>
          <a:graphicData uri="http://schemas.openxmlformats.org/drawingml/2006/table">
            <a:tbl>
              <a:tblPr firstRow="1" bandRow="1">
                <a:tableStyleId>{5C22544A-7EE6-4342-B048-85BDC9FD1C3A}</a:tableStyleId>
              </a:tblPr>
              <a:tblGrid>
                <a:gridCol w="5553635">
                  <a:extLst>
                    <a:ext uri="{9D8B030D-6E8A-4147-A177-3AD203B41FA5}">
                      <a16:colId xmlns:a16="http://schemas.microsoft.com/office/drawing/2014/main" val="1820684881"/>
                    </a:ext>
                  </a:extLst>
                </a:gridCol>
                <a:gridCol w="1639802">
                  <a:extLst>
                    <a:ext uri="{9D8B030D-6E8A-4147-A177-3AD203B41FA5}">
                      <a16:colId xmlns:a16="http://schemas.microsoft.com/office/drawing/2014/main" val="991955303"/>
                    </a:ext>
                  </a:extLst>
                </a:gridCol>
                <a:gridCol w="1668544">
                  <a:extLst>
                    <a:ext uri="{9D8B030D-6E8A-4147-A177-3AD203B41FA5}">
                      <a16:colId xmlns:a16="http://schemas.microsoft.com/office/drawing/2014/main" val="75514554"/>
                    </a:ext>
                  </a:extLst>
                </a:gridCol>
                <a:gridCol w="1414856">
                  <a:extLst>
                    <a:ext uri="{9D8B030D-6E8A-4147-A177-3AD203B41FA5}">
                      <a16:colId xmlns:a16="http://schemas.microsoft.com/office/drawing/2014/main" val="3941077493"/>
                    </a:ext>
                  </a:extLst>
                </a:gridCol>
              </a:tblGrid>
              <a:tr h="781961">
                <a:tc>
                  <a:txBody>
                    <a:bodyPr/>
                    <a:lstStyle/>
                    <a:p>
                      <a:r>
                        <a:rPr lang="nl-BE" sz="2400" b="1" dirty="0">
                          <a:solidFill>
                            <a:srgbClr val="005B7F"/>
                          </a:solidFill>
                          <a:latin typeface="Century Gothic" panose="020B0502020202020204" pitchFamily="34" charset="0"/>
                        </a:rPr>
                        <a:t>Voorwaarde </a:t>
                      </a:r>
                      <a:r>
                        <a:rPr lang="nl-NL" sz="2400" b="1" dirty="0">
                          <a:solidFill>
                            <a:srgbClr val="005B7F"/>
                          </a:solidFill>
                          <a:effectLst/>
                          <a:latin typeface="Century Gothic" panose="020B0502020202020204" pitchFamily="34" charset="0"/>
                          <a:ea typeface="Calibri" panose="020F0502020204030204" pitchFamily="34" charset="0"/>
                          <a:cs typeface="Times New Roman" panose="02020603050405020304" pitchFamily="18" charset="0"/>
                        </a:rPr>
                        <a:t>5: Mogelijkheid tot herziening/aanpassing</a:t>
                      </a:r>
                      <a:endParaRPr lang="nl-NL" sz="2400" b="1" i="1" dirty="0">
                        <a:solidFill>
                          <a:srgbClr val="005B7F"/>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Niet van toepassing</a:t>
                      </a:r>
                    </a:p>
                    <a:p>
                      <a:r>
                        <a:rPr lang="nl-BE" sz="1400" b="0" i="1" dirty="0">
                          <a:solidFill>
                            <a:srgbClr val="4D4D4D"/>
                          </a:solidFill>
                          <a:latin typeface="Century Gothic" panose="020B0502020202020204" pitchFamily="34" charset="0"/>
                        </a:rPr>
                        <a:t>(</a:t>
                      </a:r>
                      <a:r>
                        <a:rPr lang="nl-BE" sz="1400" b="0" i="1" dirty="0" err="1">
                          <a:solidFill>
                            <a:srgbClr val="4D4D4D"/>
                          </a:solidFill>
                          <a:latin typeface="Century Gothic" panose="020B0502020202020204" pitchFamily="34" charset="0"/>
                        </a:rPr>
                        <a:t>schrapbaar</a:t>
                      </a:r>
                      <a:r>
                        <a:rPr lang="nl-BE" sz="1400" b="0" i="1" dirty="0">
                          <a:solidFill>
                            <a:srgbClr val="4D4D4D"/>
                          </a:solidFill>
                          <a:latin typeface="Century Gothic" panose="020B0502020202020204" pitchFamily="34" charset="0"/>
                        </a:rPr>
                        <a:t>)</a:t>
                      </a:r>
                      <a:endParaRPr lang="nl-BE" sz="14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Waarschijnlijk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r>
                        <a:rPr lang="nl-BE" b="0" dirty="0">
                          <a:solidFill>
                            <a:srgbClr val="4D4D4D"/>
                          </a:solidFill>
                          <a:latin typeface="Century Gothic" panose="020B0502020202020204" pitchFamily="34" charset="0"/>
                        </a:rPr>
                        <a:t>Zeker relevant</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915690712"/>
                  </a:ext>
                </a:extLst>
              </a:tr>
              <a:tr h="4308513">
                <a:tc>
                  <a:txBody>
                    <a:bodyPr/>
                    <a:lstStyle/>
                    <a:p>
                      <a:pPr algn="l">
                        <a:lnSpc>
                          <a:spcPct val="100000"/>
                        </a:lnSpc>
                        <a:spcBef>
                          <a:spcPts val="600"/>
                        </a:spcBef>
                        <a:tabLst>
                          <a:tab pos="90170" algn="l"/>
                        </a:tabLst>
                      </a:pPr>
                      <a:endParaRPr lang="nl-BE" sz="1200" b="1"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endParaRPr>
                    </a:p>
                    <a:p>
                      <a:pPr algn="l">
                        <a:lnSpc>
                          <a:spcPct val="100000"/>
                        </a:lnSpc>
                        <a:spcBef>
                          <a:spcPts val="600"/>
                        </a:spcBef>
                        <a:tabLst>
                          <a:tab pos="90170" algn="l"/>
                        </a:tabLst>
                      </a:pPr>
                      <a:r>
                        <a:rPr lang="nl-BE" sz="1200" b="1" dirty="0">
                          <a:solidFill>
                            <a:srgbClr val="4D4D4D"/>
                          </a:solidFill>
                          <a:effectLst/>
                          <a:latin typeface="Century Gothic" panose="020B0502020202020204" pitchFamily="34" charset="0"/>
                          <a:ea typeface="Calibri" panose="020F0502020204030204" pitchFamily="34" charset="0"/>
                          <a:cs typeface="Calibri" panose="020F0502020204030204" pitchFamily="34" charset="0"/>
                        </a:rPr>
                        <a:t>Illustratieve voorbeeldvragen:</a:t>
                      </a:r>
                      <a:endParaRPr lang="nl-BE" sz="12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l">
                        <a:lnSpc>
                          <a:spcPct val="100000"/>
                        </a:lnSpc>
                        <a:spcBef>
                          <a:spcPts val="600"/>
                        </a:spcBef>
                        <a:spcAft>
                          <a:spcPts val="0"/>
                        </a:spcAft>
                        <a:buFont typeface="Symbol" panose="05050102010706020507" pitchFamily="18" charset="2"/>
                        <a:buChar char=""/>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Staan we open voor nieuwe vragen, inzichten en evoluties? </a:t>
                      </a:r>
                    </a:p>
                    <a:p>
                      <a:pPr marL="342900" lvl="0" indent="-342900" algn="l">
                        <a:lnSpc>
                          <a:spcPct val="100000"/>
                        </a:lnSpc>
                        <a:spcBef>
                          <a:spcPts val="600"/>
                        </a:spcBef>
                        <a:spcAft>
                          <a:spcPts val="0"/>
                        </a:spcAft>
                        <a:buFont typeface="Symbol" panose="05050102010706020507" pitchFamily="18" charset="2"/>
                        <a:buChar char=""/>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Kunnen we bestaande situaties of besluiten herzien? </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Houden we die optie voldoende open?</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Op welke manier doen we dat?</a:t>
                      </a:r>
                    </a:p>
                    <a:p>
                      <a:pPr marL="342900" lvl="0" indent="-342900" algn="l">
                        <a:lnSpc>
                          <a:spcPct val="100000"/>
                        </a:lnSpc>
                        <a:spcBef>
                          <a:spcPts val="600"/>
                        </a:spcBef>
                        <a:spcAft>
                          <a:spcPts val="0"/>
                        </a:spcAft>
                        <a:buFont typeface="Symbol" panose="05050102010706020507" pitchFamily="18" charset="2"/>
                        <a:buChar char=""/>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Staan we open voor kritische vragen?</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Hoe doen we dat?</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Waar komen de kritische geluiden vandaan? Intern? Extern? </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Hoe gaan we daarmee om?</a:t>
                      </a:r>
                    </a:p>
                    <a:p>
                      <a:pPr marL="342900" lvl="0" indent="-342900" algn="l">
                        <a:lnSpc>
                          <a:spcPct val="100000"/>
                        </a:lnSpc>
                        <a:spcBef>
                          <a:spcPts val="600"/>
                        </a:spcBef>
                        <a:spcAft>
                          <a:spcPts val="0"/>
                        </a:spcAft>
                        <a:buFont typeface="Symbol" panose="05050102010706020507" pitchFamily="18" charset="2"/>
                        <a:buChar char=""/>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Durven we bestaande registers in vraag te stellen? Bestaande praktijken aan te passen?</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Kunnen we dat doen in het licht van verbetering? Vernieuwing? </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Hoe doen we dat?</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Waar verwachten we de verbetering?</a:t>
                      </a:r>
                    </a:p>
                    <a:p>
                      <a:pPr marL="742950" lvl="1" indent="-285750" algn="l">
                        <a:lnSpc>
                          <a:spcPct val="100000"/>
                        </a:lnSpc>
                        <a:spcBef>
                          <a:spcPts val="0"/>
                        </a:spcBef>
                        <a:spcAft>
                          <a:spcPts val="0"/>
                        </a:spcAft>
                        <a:buFont typeface="Courier New" panose="02070309020205020404" pitchFamily="49" charset="0"/>
                        <a:buChar char="o"/>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Hoe gaan we dat na? </a:t>
                      </a:r>
                    </a:p>
                    <a:p>
                      <a:pPr marL="342900" lvl="0" indent="-342900" algn="l">
                        <a:lnSpc>
                          <a:spcPct val="100000"/>
                        </a:lnSpc>
                        <a:spcBef>
                          <a:spcPts val="600"/>
                        </a:spcBef>
                        <a:spcAft>
                          <a:spcPts val="0"/>
                        </a:spcAft>
                        <a:buFont typeface="Symbol" panose="05050102010706020507" pitchFamily="18" charset="2"/>
                        <a:buChar char=""/>
                      </a:pPr>
                      <a:r>
                        <a:rPr lang="nl-BE" sz="1100" dirty="0">
                          <a:solidFill>
                            <a:srgbClr val="4D4D4D"/>
                          </a:solidFill>
                          <a:effectLst/>
                          <a:latin typeface="Century Gothic" panose="020B0502020202020204" pitchFamily="34" charset="0"/>
                          <a:ea typeface="Calibri" panose="020F0502020204030204" pitchFamily="34" charset="0"/>
                          <a:cs typeface="Times New Roman" panose="02020603050405020304" pitchFamily="18" charset="0"/>
                        </a:rPr>
                        <a:t>Andere: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907043295"/>
                  </a:ext>
                </a:extLst>
              </a:tr>
            </a:tbl>
          </a:graphicData>
        </a:graphic>
      </p:graphicFrame>
    </p:spTree>
    <p:extLst>
      <p:ext uri="{BB962C8B-B14F-4D97-AF65-F5344CB8AC3E}">
        <p14:creationId xmlns:p14="http://schemas.microsoft.com/office/powerpoint/2010/main" val="36088081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329CD971-3CAB-EDBC-1593-D29550236D5B}"/>
              </a:ext>
            </a:extLst>
          </p:cNvPr>
          <p:cNvPicPr>
            <a:picLocks noGrp="1" noChangeAspect="1"/>
          </p:cNvPicPr>
          <p:nvPr>
            <p:ph idx="1"/>
          </p:nvPr>
        </p:nvPicPr>
        <p:blipFill>
          <a:blip r:embed="rId2"/>
          <a:srcRect t="7812" b="7812"/>
          <a:stretch/>
        </p:blipFill>
        <p:spPr>
          <a:xfrm>
            <a:off x="20" y="10"/>
            <a:ext cx="12191980" cy="6857990"/>
          </a:xfrm>
          <a:noFill/>
        </p:spPr>
      </p:pic>
    </p:spTree>
    <p:extLst>
      <p:ext uri="{BB962C8B-B14F-4D97-AF65-F5344CB8AC3E}">
        <p14:creationId xmlns:p14="http://schemas.microsoft.com/office/powerpoint/2010/main" val="3941752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2D60B7EB-6FAB-2E47-844F-1F25DACBC872}"/>
              </a:ext>
            </a:extLst>
          </p:cNvPr>
          <p:cNvSpPr>
            <a:spLocks noGrp="1"/>
          </p:cNvSpPr>
          <p:nvPr>
            <p:ph type="sldNum" sz="quarter" idx="10"/>
          </p:nvPr>
        </p:nvSpPr>
        <p:spPr/>
        <p:txBody>
          <a:bodyPr/>
          <a:lstStyle/>
          <a:p>
            <a:fld id="{1D5CFAAA-B96F-5D4A-AD11-CD1A2354611D}" type="slidenum">
              <a:rPr lang="nl-BE" smtClean="0"/>
              <a:t>6</a:t>
            </a:fld>
            <a:endParaRPr lang="nl-BE"/>
          </a:p>
        </p:txBody>
      </p:sp>
      <p:graphicFrame>
        <p:nvGraphicFramePr>
          <p:cNvPr id="21" name="Tabel 21">
            <a:extLst>
              <a:ext uri="{FF2B5EF4-FFF2-40B4-BE49-F238E27FC236}">
                <a16:creationId xmlns:a16="http://schemas.microsoft.com/office/drawing/2014/main" id="{5D0F9E22-C280-7967-F48B-31C2685CA450}"/>
              </a:ext>
            </a:extLst>
          </p:cNvPr>
          <p:cNvGraphicFramePr>
            <a:graphicFrameLocks noGrp="1"/>
          </p:cNvGraphicFramePr>
          <p:nvPr>
            <p:extLst>
              <p:ext uri="{D42A27DB-BD31-4B8C-83A1-F6EECF244321}">
                <p14:modId xmlns:p14="http://schemas.microsoft.com/office/powerpoint/2010/main" val="3877555125"/>
              </p:ext>
            </p:extLst>
          </p:nvPr>
        </p:nvGraphicFramePr>
        <p:xfrm>
          <a:off x="838200" y="1055805"/>
          <a:ext cx="10276839" cy="5184739"/>
        </p:xfrm>
        <a:graphic>
          <a:graphicData uri="http://schemas.openxmlformats.org/drawingml/2006/table">
            <a:tbl>
              <a:tblPr firstRow="1" bandRow="1">
                <a:tableStyleId>{5C22544A-7EE6-4342-B048-85BDC9FD1C3A}</a:tableStyleId>
              </a:tblPr>
              <a:tblGrid>
                <a:gridCol w="5355210">
                  <a:extLst>
                    <a:ext uri="{9D8B030D-6E8A-4147-A177-3AD203B41FA5}">
                      <a16:colId xmlns:a16="http://schemas.microsoft.com/office/drawing/2014/main" val="1820684881"/>
                    </a:ext>
                  </a:extLst>
                </a:gridCol>
                <a:gridCol w="4921629">
                  <a:extLst>
                    <a:ext uri="{9D8B030D-6E8A-4147-A177-3AD203B41FA5}">
                      <a16:colId xmlns:a16="http://schemas.microsoft.com/office/drawing/2014/main" val="1823206760"/>
                    </a:ext>
                  </a:extLst>
                </a:gridCol>
              </a:tblGrid>
              <a:tr h="1330403">
                <a:tc>
                  <a:txBody>
                    <a:bodyPr/>
                    <a:lstStyle/>
                    <a:p>
                      <a:r>
                        <a:rPr lang="nl-NL" b="0" dirty="0">
                          <a:solidFill>
                            <a:srgbClr val="4D4D4D"/>
                          </a:solidFill>
                          <a:latin typeface="Century Gothic" panose="020B0502020202020204" pitchFamily="34" charset="0"/>
                        </a:rPr>
                        <a:t>7. Wat beslissen we? Waarvoor kiezen we? </a:t>
                      </a:r>
                      <a:endParaRPr lang="nl-BE" b="0" dirty="0">
                        <a:solidFill>
                          <a:srgbClr val="4D4D4D"/>
                        </a:solidFill>
                        <a:latin typeface="Century Gothic" panose="020B0502020202020204" pitchFamily="34"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BE" b="0" dirty="0">
                          <a:solidFill>
                            <a:srgbClr val="4D4D4D"/>
                          </a:solidFill>
                          <a:latin typeface="Century Gothic" panose="020B0502020202020204" pitchFamily="34" charset="0"/>
                        </a:rPr>
                        <a:t>Waarvoor kiezen we niet? Waarom?</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7043295"/>
                  </a:ext>
                </a:extLst>
              </a:tr>
              <a:tr h="1927168">
                <a:tc gridSpan="2">
                  <a:txBody>
                    <a:bodyPr/>
                    <a:lstStyle/>
                    <a:p>
                      <a:r>
                        <a:rPr lang="nl-NL" b="0" dirty="0">
                          <a:solidFill>
                            <a:srgbClr val="4D4D4D"/>
                          </a:solidFill>
                          <a:latin typeface="Century Gothic" panose="020B0502020202020204" pitchFamily="34" charset="0"/>
                        </a:rPr>
                        <a:t>8. Welke vragen/twijfels blijven overeind en moeten we aandachtig voor ogen blijven houden? </a:t>
                      </a:r>
                      <a:endParaRPr lang="nl-BE" b="0" dirty="0">
                        <a:solidFill>
                          <a:srgbClr val="4D4D4D"/>
                        </a:solidFill>
                        <a:latin typeface="Century Gothic" panose="020B0502020202020204" pitchFamily="34"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l-BE"/>
                    </a:p>
                  </a:txBody>
                  <a:tcPr/>
                </a:tc>
                <a:extLst>
                  <a:ext uri="{0D108BD9-81ED-4DB2-BD59-A6C34878D82A}">
                    <a16:rowId xmlns:a16="http://schemas.microsoft.com/office/drawing/2014/main" val="2226351672"/>
                  </a:ext>
                </a:extLst>
              </a:tr>
              <a:tr h="19271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b="0" dirty="0">
                          <a:solidFill>
                            <a:srgbClr val="4D4D4D"/>
                          </a:solidFill>
                          <a:latin typeface="Century Gothic" panose="020B0502020202020204" pitchFamily="34" charset="0"/>
                        </a:rPr>
                        <a:t>9. Welke stappen zetten we nu?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nl-BE" b="0" dirty="0">
                          <a:solidFill>
                            <a:srgbClr val="4D4D4D"/>
                          </a:solidFill>
                          <a:latin typeface="Century Gothic" panose="020B0502020202020204" pitchFamily="34" charset="0"/>
                        </a:rPr>
                        <a:t>Wie doet wat?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nl-BE" b="0" dirty="0">
                          <a:solidFill>
                            <a:srgbClr val="4D4D4D"/>
                          </a:solidFill>
                          <a:latin typeface="Century Gothic" panose="020B0502020202020204" pitchFamily="34" charset="0"/>
                        </a:rPr>
                        <a:t>Hoe?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nl-BE" b="0" dirty="0">
                          <a:solidFill>
                            <a:srgbClr val="4D4D4D"/>
                          </a:solidFill>
                          <a:latin typeface="Century Gothic" panose="020B0502020202020204" pitchFamily="34" charset="0"/>
                        </a:rPr>
                        <a:t>Wanneer? </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BE" b="0" dirty="0">
                          <a:solidFill>
                            <a:srgbClr val="4D4D4D"/>
                          </a:solidFill>
                          <a:latin typeface="Century Gothic" panose="020B0502020202020204" pitchFamily="34" charset="0"/>
                        </a:rPr>
                        <a:t>Wat is er verder nog nodig?</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2053437"/>
                  </a:ext>
                </a:extLst>
              </a:tr>
            </a:tbl>
          </a:graphicData>
        </a:graphic>
      </p:graphicFrame>
      <p:sp>
        <p:nvSpPr>
          <p:cNvPr id="4" name="Titel 15">
            <a:extLst>
              <a:ext uri="{FF2B5EF4-FFF2-40B4-BE49-F238E27FC236}">
                <a16:creationId xmlns:a16="http://schemas.microsoft.com/office/drawing/2014/main" id="{63934E5D-7101-60F5-D8E7-4B66A6109D14}"/>
              </a:ext>
            </a:extLst>
          </p:cNvPr>
          <p:cNvSpPr txBox="1">
            <a:spLocks/>
          </p:cNvSpPr>
          <p:nvPr/>
        </p:nvSpPr>
        <p:spPr>
          <a:xfrm>
            <a:off x="838200" y="365125"/>
            <a:ext cx="10276840" cy="58574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005B7F"/>
                </a:solidFill>
                <a:latin typeface="Century Gothic" panose="020B0502020202020204" pitchFamily="34" charset="0"/>
                <a:ea typeface="+mj-ea"/>
                <a:cs typeface="+mj-cs"/>
              </a:defRPr>
            </a:lvl1pPr>
          </a:lstStyle>
          <a:p>
            <a:r>
              <a:rPr lang="nl-NL" sz="1600">
                <a:solidFill>
                  <a:srgbClr val="E28686"/>
                </a:solidFill>
              </a:rPr>
              <a:t>Werkblad voor ethisch gefundeerde besluitvorming</a:t>
            </a:r>
            <a:br>
              <a:rPr lang="nl-NL" sz="1600">
                <a:solidFill>
                  <a:srgbClr val="E28686"/>
                </a:solidFill>
              </a:rPr>
            </a:br>
            <a:r>
              <a:rPr lang="nl-NL" sz="1600">
                <a:solidFill>
                  <a:srgbClr val="E28686"/>
                </a:solidFill>
              </a:rPr>
              <a:t>    </a:t>
            </a:r>
            <a:r>
              <a:rPr lang="nl-NL" sz="1300">
                <a:solidFill>
                  <a:srgbClr val="E28686"/>
                </a:solidFill>
              </a:rPr>
              <a:t>-&gt; u kan in deze slides zelf invullen, aanvullen, bewerken.</a:t>
            </a:r>
            <a:endParaRPr lang="nl-BE" sz="1300" dirty="0"/>
          </a:p>
        </p:txBody>
      </p:sp>
    </p:spTree>
    <p:extLst>
      <p:ext uri="{BB962C8B-B14F-4D97-AF65-F5344CB8AC3E}">
        <p14:creationId xmlns:p14="http://schemas.microsoft.com/office/powerpoint/2010/main" val="533372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2D60B7EB-6FAB-2E47-844F-1F25DACBC872}"/>
              </a:ext>
            </a:extLst>
          </p:cNvPr>
          <p:cNvSpPr>
            <a:spLocks noGrp="1"/>
          </p:cNvSpPr>
          <p:nvPr>
            <p:ph type="sldNum" sz="quarter" idx="10"/>
          </p:nvPr>
        </p:nvSpPr>
        <p:spPr/>
        <p:txBody>
          <a:bodyPr/>
          <a:lstStyle/>
          <a:p>
            <a:fld id="{1D5CFAAA-B96F-5D4A-AD11-CD1A2354611D}" type="slidenum">
              <a:rPr lang="nl-BE" smtClean="0"/>
              <a:t>7</a:t>
            </a:fld>
            <a:endParaRPr lang="nl-BE"/>
          </a:p>
        </p:txBody>
      </p:sp>
      <p:graphicFrame>
        <p:nvGraphicFramePr>
          <p:cNvPr id="21" name="Tabel 21">
            <a:extLst>
              <a:ext uri="{FF2B5EF4-FFF2-40B4-BE49-F238E27FC236}">
                <a16:creationId xmlns:a16="http://schemas.microsoft.com/office/drawing/2014/main" id="{5D0F9E22-C280-7967-F48B-31C2685CA450}"/>
              </a:ext>
            </a:extLst>
          </p:cNvPr>
          <p:cNvGraphicFramePr>
            <a:graphicFrameLocks noGrp="1"/>
          </p:cNvGraphicFramePr>
          <p:nvPr>
            <p:extLst>
              <p:ext uri="{D42A27DB-BD31-4B8C-83A1-F6EECF244321}">
                <p14:modId xmlns:p14="http://schemas.microsoft.com/office/powerpoint/2010/main" val="1276311980"/>
              </p:ext>
            </p:extLst>
          </p:nvPr>
        </p:nvGraphicFramePr>
        <p:xfrm>
          <a:off x="854765" y="1055803"/>
          <a:ext cx="10260275" cy="5033912"/>
        </p:xfrm>
        <a:graphic>
          <a:graphicData uri="http://schemas.openxmlformats.org/drawingml/2006/table">
            <a:tbl>
              <a:tblPr firstRow="1" bandRow="1">
                <a:tableStyleId>{5C22544A-7EE6-4342-B048-85BDC9FD1C3A}</a:tableStyleId>
              </a:tblPr>
              <a:tblGrid>
                <a:gridCol w="7572798">
                  <a:extLst>
                    <a:ext uri="{9D8B030D-6E8A-4147-A177-3AD203B41FA5}">
                      <a16:colId xmlns:a16="http://schemas.microsoft.com/office/drawing/2014/main" val="1820684881"/>
                    </a:ext>
                  </a:extLst>
                </a:gridCol>
                <a:gridCol w="2687477">
                  <a:extLst>
                    <a:ext uri="{9D8B030D-6E8A-4147-A177-3AD203B41FA5}">
                      <a16:colId xmlns:a16="http://schemas.microsoft.com/office/drawing/2014/main" val="4254590100"/>
                    </a:ext>
                  </a:extLst>
                </a:gridCol>
              </a:tblGrid>
              <a:tr h="2705722">
                <a:tc gridSpan="2">
                  <a:txBody>
                    <a:bodyPr/>
                    <a:lstStyle/>
                    <a:p>
                      <a:pPr indent="-457200"/>
                      <a:r>
                        <a:rPr lang="nl-NL" b="0" dirty="0">
                          <a:solidFill>
                            <a:srgbClr val="4D4D4D"/>
                          </a:solidFill>
                          <a:latin typeface="Century Gothic" panose="020B0502020202020204" pitchFamily="34" charset="0"/>
                        </a:rPr>
                        <a:t>10. Wanneer, hoe en met wie gaan we het resultaat van onze acties en afspraken evalueren?</a:t>
                      </a:r>
                    </a:p>
                    <a:p>
                      <a:pPr marL="742950" lvl="1" indent="-285750">
                        <a:spcBef>
                          <a:spcPts val="600"/>
                        </a:spcBef>
                        <a:buFont typeface="Arial" panose="020B0604020202020204" pitchFamily="34" charset="0"/>
                        <a:buChar char="•"/>
                      </a:pPr>
                      <a:r>
                        <a:rPr lang="nl-NL" b="0" dirty="0">
                          <a:solidFill>
                            <a:srgbClr val="4D4D4D"/>
                          </a:solidFill>
                          <a:latin typeface="Century Gothic" panose="020B0502020202020204" pitchFamily="34" charset="0"/>
                        </a:rPr>
                        <a:t>Wanneer?</a:t>
                      </a:r>
                    </a:p>
                    <a:p>
                      <a:pPr marL="742950" lvl="1" indent="-285750">
                        <a:spcBef>
                          <a:spcPts val="600"/>
                        </a:spcBef>
                        <a:buFont typeface="Arial" panose="020B0604020202020204" pitchFamily="34" charset="0"/>
                        <a:buChar char="•"/>
                      </a:pPr>
                      <a:r>
                        <a:rPr lang="nl-NL" b="0" dirty="0">
                          <a:solidFill>
                            <a:srgbClr val="4D4D4D"/>
                          </a:solidFill>
                          <a:latin typeface="Century Gothic" panose="020B0502020202020204" pitchFamily="34" charset="0"/>
                        </a:rPr>
                        <a:t>Hoe?</a:t>
                      </a:r>
                    </a:p>
                    <a:p>
                      <a:pPr marL="742950" lvl="1" indent="-285750">
                        <a:spcBef>
                          <a:spcPts val="600"/>
                        </a:spcBef>
                        <a:buFont typeface="Arial" panose="020B0604020202020204" pitchFamily="34" charset="0"/>
                        <a:buChar char="•"/>
                      </a:pPr>
                      <a:r>
                        <a:rPr lang="nl-NL" b="0" dirty="0">
                          <a:solidFill>
                            <a:srgbClr val="4D4D4D"/>
                          </a:solidFill>
                          <a:latin typeface="Century Gothic" panose="020B0502020202020204" pitchFamily="34" charset="0"/>
                        </a:rPr>
                        <a:t>Met wie?</a:t>
                      </a:r>
                    </a:p>
                    <a:p>
                      <a:pPr marL="742950" lvl="1" indent="-285750">
                        <a:spcBef>
                          <a:spcPts val="600"/>
                        </a:spcBef>
                        <a:buFont typeface="Arial" panose="020B0604020202020204" pitchFamily="34" charset="0"/>
                        <a:buChar char="•"/>
                      </a:pPr>
                      <a:r>
                        <a:rPr lang="nl-NL" b="0" dirty="0">
                          <a:solidFill>
                            <a:srgbClr val="4D4D4D"/>
                          </a:solidFill>
                          <a:latin typeface="Century Gothic" panose="020B0502020202020204" pitchFamily="34" charset="0"/>
                        </a:rPr>
                        <a:t>Wie coördineert dit? </a:t>
                      </a:r>
                    </a:p>
                    <a:p>
                      <a:endParaRPr lang="nl-NL" sz="500"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hMerge="1">
                  <a:txBody>
                    <a:bodyPr/>
                    <a:lstStyle/>
                    <a:p>
                      <a:endParaRPr lang="nl-NL"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91321068"/>
                  </a:ext>
                </a:extLst>
              </a:tr>
              <a:tr h="2328190">
                <a:tc>
                  <a:txBody>
                    <a:bodyPr/>
                    <a:lstStyle/>
                    <a:p>
                      <a:r>
                        <a:rPr lang="nl-BE" b="0" dirty="0">
                          <a:solidFill>
                            <a:srgbClr val="4D4D4D"/>
                          </a:solidFill>
                          <a:latin typeface="Century Gothic" panose="020B0502020202020204" pitchFamily="34" charset="0"/>
                        </a:rPr>
                        <a:t>11. Wat is het antwoord op de lakmoesproef*?</a:t>
                      </a:r>
                    </a:p>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nl-BE" b="0" dirty="0">
                        <a:solidFill>
                          <a:srgbClr val="4D4D4D"/>
                        </a:solidFill>
                        <a:latin typeface="Century Gothic" panose="020B0502020202020204"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907043295"/>
                  </a:ext>
                </a:extLst>
              </a:tr>
            </a:tbl>
          </a:graphicData>
        </a:graphic>
      </p:graphicFrame>
      <p:sp>
        <p:nvSpPr>
          <p:cNvPr id="4" name="Rechthoek 3">
            <a:extLst>
              <a:ext uri="{FF2B5EF4-FFF2-40B4-BE49-F238E27FC236}">
                <a16:creationId xmlns:a16="http://schemas.microsoft.com/office/drawing/2014/main" id="{21449BD0-5F6D-879F-9392-40C190780959}"/>
              </a:ext>
            </a:extLst>
          </p:cNvPr>
          <p:cNvSpPr/>
          <p:nvPr/>
        </p:nvSpPr>
        <p:spPr>
          <a:xfrm>
            <a:off x="8100580" y="2826598"/>
            <a:ext cx="3538567" cy="3650855"/>
          </a:xfrm>
          <a:prstGeom prst="rect">
            <a:avLst/>
          </a:prstGeom>
          <a:solidFill>
            <a:srgbClr val="65A0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kstvak 2">
            <a:extLst>
              <a:ext uri="{FF2B5EF4-FFF2-40B4-BE49-F238E27FC236}">
                <a16:creationId xmlns:a16="http://schemas.microsoft.com/office/drawing/2014/main" id="{B7546161-CC0E-FC6C-063B-D19C48C0BE14}"/>
              </a:ext>
            </a:extLst>
          </p:cNvPr>
          <p:cNvSpPr txBox="1"/>
          <p:nvPr/>
        </p:nvSpPr>
        <p:spPr>
          <a:xfrm>
            <a:off x="8279688" y="2962996"/>
            <a:ext cx="3180349" cy="3231654"/>
          </a:xfrm>
          <a:prstGeom prst="rect">
            <a:avLst/>
          </a:prstGeom>
          <a:noFill/>
        </p:spPr>
        <p:txBody>
          <a:bodyPr wrap="square">
            <a:spAutoFit/>
          </a:bodyPr>
          <a:lstStyle/>
          <a:p>
            <a:pPr algn="l"/>
            <a:r>
              <a:rPr lang="nl-NL" sz="1200" b="1" i="0" u="none" strike="noStrike" baseline="0" dirty="0">
                <a:solidFill>
                  <a:schemeClr val="bg1"/>
                </a:solidFill>
                <a:latin typeface="Century Gothic" panose="020B0502020202020204" pitchFamily="34" charset="0"/>
              </a:rPr>
              <a:t>* In welke mate draagt onze ethische besluitvorming én toepassing ervan </a:t>
            </a:r>
          </a:p>
          <a:p>
            <a:pPr algn="l"/>
            <a:r>
              <a:rPr lang="nl-NL" sz="1200" b="1" i="0" u="none" strike="noStrike" baseline="0" dirty="0">
                <a:solidFill>
                  <a:schemeClr val="bg1"/>
                </a:solidFill>
                <a:latin typeface="Century Gothic" panose="020B0502020202020204" pitchFamily="34" charset="0"/>
              </a:rPr>
              <a:t>in de gestelde context bij:</a:t>
            </a:r>
          </a:p>
          <a:p>
            <a:pPr algn="l"/>
            <a:endParaRPr lang="nl-NL" sz="1200" b="1" i="0" u="none" strike="noStrike" baseline="0" dirty="0">
              <a:solidFill>
                <a:schemeClr val="bg1"/>
              </a:solidFill>
              <a:latin typeface="Century Gothic" panose="020B0502020202020204" pitchFamily="34" charset="0"/>
            </a:endParaRPr>
          </a:p>
          <a:p>
            <a:pPr marL="628650" lvl="1" indent="-171450">
              <a:buFont typeface="Arial" panose="020B0604020202020204" pitchFamily="34" charset="0"/>
              <a:buChar char="•"/>
            </a:pPr>
            <a:r>
              <a:rPr lang="nl-NL" sz="1200" b="1" i="0" u="none" strike="noStrike" baseline="0" dirty="0">
                <a:solidFill>
                  <a:schemeClr val="bg1"/>
                </a:solidFill>
                <a:latin typeface="Century Gothic" panose="020B0502020202020204" pitchFamily="34" charset="0"/>
              </a:rPr>
              <a:t>Tot de </a:t>
            </a:r>
            <a:r>
              <a:rPr lang="nl-NL" sz="1200" b="1" i="0" u="sng" strike="noStrike" baseline="0" dirty="0">
                <a:solidFill>
                  <a:schemeClr val="bg1"/>
                </a:solidFill>
                <a:latin typeface="Century Gothic" panose="020B0502020202020204" pitchFamily="34" charset="0"/>
              </a:rPr>
              <a:t>kwaliteit</a:t>
            </a:r>
            <a:r>
              <a:rPr lang="nl-NL" sz="1200" b="1" i="0" u="none" strike="noStrike" baseline="0" dirty="0">
                <a:solidFill>
                  <a:schemeClr val="bg1"/>
                </a:solidFill>
                <a:latin typeface="Century Gothic" panose="020B0502020202020204" pitchFamily="34" charset="0"/>
              </a:rPr>
              <a:t> van leven en de menselijke </a:t>
            </a:r>
            <a:r>
              <a:rPr lang="nl-NL" sz="1200" b="1" i="0" u="sng" strike="noStrike" baseline="0" dirty="0">
                <a:solidFill>
                  <a:schemeClr val="bg1"/>
                </a:solidFill>
                <a:latin typeface="Century Gothic" panose="020B0502020202020204" pitchFamily="34" charset="0"/>
              </a:rPr>
              <a:t>waardigheid</a:t>
            </a:r>
            <a:r>
              <a:rPr lang="nl-NL" sz="1200" b="1" i="0" u="none" strike="noStrike" baseline="0" dirty="0">
                <a:solidFill>
                  <a:schemeClr val="bg1"/>
                </a:solidFill>
                <a:latin typeface="Century Gothic" panose="020B0502020202020204" pitchFamily="34" charset="0"/>
              </a:rPr>
              <a:t> van </a:t>
            </a:r>
            <a:r>
              <a:rPr lang="nl-BE" sz="1200" b="1" i="0" u="none" strike="noStrike" baseline="0" dirty="0">
                <a:solidFill>
                  <a:schemeClr val="bg1"/>
                </a:solidFill>
                <a:latin typeface="Century Gothic" panose="020B0502020202020204" pitchFamily="34" charset="0"/>
              </a:rPr>
              <a:t>zorgvragers en medewerkers, enerzijds?</a:t>
            </a:r>
          </a:p>
          <a:p>
            <a:pPr lvl="1"/>
            <a:endParaRPr lang="nl-BE" sz="1200" b="1" i="0" u="none" strike="noStrike" baseline="0" dirty="0">
              <a:solidFill>
                <a:schemeClr val="bg1"/>
              </a:solidFill>
              <a:latin typeface="Century Gothic" panose="020B0502020202020204" pitchFamily="34" charset="0"/>
            </a:endParaRPr>
          </a:p>
          <a:p>
            <a:pPr marL="628650" lvl="1" indent="-171450">
              <a:buFont typeface="Arial" panose="020B0604020202020204" pitchFamily="34" charset="0"/>
              <a:buChar char="•"/>
            </a:pPr>
            <a:r>
              <a:rPr lang="nl-NL" sz="1200" b="1" i="0" u="none" strike="noStrike" baseline="0" dirty="0">
                <a:solidFill>
                  <a:schemeClr val="bg1"/>
                </a:solidFill>
                <a:latin typeface="Century Gothic" panose="020B0502020202020204" pitchFamily="34" charset="0"/>
              </a:rPr>
              <a:t>&amp; een </a:t>
            </a:r>
            <a:r>
              <a:rPr lang="nl-NL" sz="1200" b="1" i="0" u="sng" strike="noStrike" baseline="0" dirty="0">
                <a:solidFill>
                  <a:schemeClr val="bg1"/>
                </a:solidFill>
                <a:latin typeface="Century Gothic" panose="020B0502020202020204" pitchFamily="34" charset="0"/>
              </a:rPr>
              <a:t>rechtvaardige verdeling </a:t>
            </a:r>
            <a:r>
              <a:rPr lang="nl-NL" sz="1200" b="1" i="0" u="none" strike="noStrike" baseline="0" dirty="0">
                <a:solidFill>
                  <a:schemeClr val="bg1"/>
                </a:solidFill>
                <a:latin typeface="Century Gothic" panose="020B0502020202020204" pitchFamily="34" charset="0"/>
              </a:rPr>
              <a:t>van de beschikbare middelen, </a:t>
            </a:r>
            <a:r>
              <a:rPr lang="nl-BE" sz="1200" b="1" i="0" u="none" strike="noStrike" baseline="0" dirty="0">
                <a:solidFill>
                  <a:schemeClr val="bg1"/>
                </a:solidFill>
                <a:latin typeface="Century Gothic" panose="020B0502020202020204" pitchFamily="34" charset="0"/>
              </a:rPr>
              <a:t>mensen, tijd, ruimte … anderzijds?</a:t>
            </a:r>
          </a:p>
          <a:p>
            <a:pPr lvl="1"/>
            <a:endParaRPr lang="nl-BE" sz="1200" b="1" i="0" u="none" strike="noStrike" baseline="0" dirty="0">
              <a:solidFill>
                <a:schemeClr val="bg1"/>
              </a:solidFill>
              <a:latin typeface="Century Gothic" panose="020B0502020202020204" pitchFamily="34" charset="0"/>
            </a:endParaRPr>
          </a:p>
          <a:p>
            <a:pPr marL="628650" lvl="1" indent="-171450">
              <a:buFont typeface="Arial" panose="020B0604020202020204" pitchFamily="34" charset="0"/>
              <a:buChar char="•"/>
            </a:pPr>
            <a:r>
              <a:rPr lang="nl-NL" sz="1200" b="1" i="0" u="none" strike="noStrike" baseline="0" dirty="0">
                <a:solidFill>
                  <a:schemeClr val="bg1"/>
                </a:solidFill>
                <a:latin typeface="Century Gothic" panose="020B0502020202020204" pitchFamily="34" charset="0"/>
              </a:rPr>
              <a:t>Hoe zorgen we er bovendien voor dat de </a:t>
            </a:r>
            <a:r>
              <a:rPr lang="nl-NL" sz="1200" b="1" i="0" u="sng" strike="noStrike" baseline="0" dirty="0">
                <a:solidFill>
                  <a:schemeClr val="bg1"/>
                </a:solidFill>
                <a:latin typeface="Century Gothic" panose="020B0502020202020204" pitchFamily="34" charset="0"/>
              </a:rPr>
              <a:t>meest kwetsbaren </a:t>
            </a:r>
            <a:r>
              <a:rPr lang="nl-NL" sz="1200" b="1" i="0" u="none" strike="noStrike" baseline="0" dirty="0">
                <a:solidFill>
                  <a:schemeClr val="bg1"/>
                </a:solidFill>
                <a:latin typeface="Century Gothic" panose="020B0502020202020204" pitchFamily="34" charset="0"/>
              </a:rPr>
              <a:t>niet uit de boot vallen?</a:t>
            </a:r>
            <a:endParaRPr lang="nl-BE" sz="1200" b="1" dirty="0">
              <a:solidFill>
                <a:schemeClr val="bg1"/>
              </a:solidFill>
              <a:latin typeface="Century Gothic" panose="020B0502020202020204" pitchFamily="34" charset="0"/>
            </a:endParaRPr>
          </a:p>
        </p:txBody>
      </p:sp>
      <p:sp>
        <p:nvSpPr>
          <p:cNvPr id="7" name="Titel 15">
            <a:extLst>
              <a:ext uri="{FF2B5EF4-FFF2-40B4-BE49-F238E27FC236}">
                <a16:creationId xmlns:a16="http://schemas.microsoft.com/office/drawing/2014/main" id="{DD09DF55-C40E-C886-1EE5-267B3D572D8A}"/>
              </a:ext>
            </a:extLst>
          </p:cNvPr>
          <p:cNvSpPr txBox="1">
            <a:spLocks/>
          </p:cNvSpPr>
          <p:nvPr/>
        </p:nvSpPr>
        <p:spPr>
          <a:xfrm>
            <a:off x="838200" y="365125"/>
            <a:ext cx="10276840" cy="58574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005B7F"/>
                </a:solidFill>
                <a:latin typeface="Century Gothic" panose="020B0502020202020204" pitchFamily="34" charset="0"/>
                <a:ea typeface="+mj-ea"/>
                <a:cs typeface="+mj-cs"/>
              </a:defRPr>
            </a:lvl1pPr>
          </a:lstStyle>
          <a:p>
            <a:r>
              <a:rPr lang="nl-NL" sz="1600" dirty="0">
                <a:solidFill>
                  <a:srgbClr val="E28686"/>
                </a:solidFill>
              </a:rPr>
              <a:t>Werkblad voor ethisch gefundeerde besluitvorming</a:t>
            </a:r>
            <a:br>
              <a:rPr lang="nl-NL" sz="1600" dirty="0">
                <a:solidFill>
                  <a:srgbClr val="E28686"/>
                </a:solidFill>
              </a:rPr>
            </a:br>
            <a:r>
              <a:rPr lang="nl-NL" sz="1600" dirty="0">
                <a:solidFill>
                  <a:srgbClr val="E28686"/>
                </a:solidFill>
              </a:rPr>
              <a:t>    </a:t>
            </a:r>
            <a:r>
              <a:rPr lang="nl-NL" sz="1300" dirty="0">
                <a:solidFill>
                  <a:srgbClr val="E28686"/>
                </a:solidFill>
              </a:rPr>
              <a:t>-&gt; u kan in deze slides zelf invullen, aanvullen, bewerken.</a:t>
            </a:r>
            <a:endParaRPr lang="nl-BE" sz="1300" dirty="0"/>
          </a:p>
        </p:txBody>
      </p:sp>
    </p:spTree>
    <p:extLst>
      <p:ext uri="{BB962C8B-B14F-4D97-AF65-F5344CB8AC3E}">
        <p14:creationId xmlns:p14="http://schemas.microsoft.com/office/powerpoint/2010/main" val="2003500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7508B1-BA03-D323-1871-0F9439656809}"/>
              </a:ext>
            </a:extLst>
          </p:cNvPr>
          <p:cNvSpPr>
            <a:spLocks noGrp="1"/>
          </p:cNvSpPr>
          <p:nvPr>
            <p:ph sz="half" idx="1"/>
          </p:nvPr>
        </p:nvSpPr>
        <p:spPr>
          <a:xfrm>
            <a:off x="457200" y="2208961"/>
            <a:ext cx="3110949" cy="4116365"/>
          </a:xfrm>
          <a:solidFill>
            <a:schemeClr val="accent1">
              <a:lumMod val="20000"/>
              <a:lumOff val="8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lstStyle/>
          <a:p>
            <a:pPr marL="0" indent="0" algn="ctr">
              <a:buNone/>
            </a:pPr>
            <a:endParaRPr lang="nl-BE" sz="1100" b="1" u="sng" dirty="0">
              <a:solidFill>
                <a:srgbClr val="005B7F"/>
              </a:solidFill>
            </a:endParaRPr>
          </a:p>
          <a:p>
            <a:pPr marL="0" indent="0" algn="ctr">
              <a:buNone/>
            </a:pPr>
            <a:r>
              <a:rPr lang="nl-BE" sz="2400" b="1" u="sng" dirty="0">
                <a:solidFill>
                  <a:srgbClr val="005B7F"/>
                </a:solidFill>
              </a:rPr>
              <a:t>4 principes van de bio-ethiek</a:t>
            </a:r>
          </a:p>
          <a:p>
            <a:endParaRPr lang="nl-BE" sz="1100" dirty="0"/>
          </a:p>
          <a:p>
            <a:r>
              <a:rPr lang="nl-BE" dirty="0"/>
              <a:t>Respect voor autonomie</a:t>
            </a:r>
          </a:p>
          <a:p>
            <a:r>
              <a:rPr lang="nl-BE" dirty="0"/>
              <a:t>Weldoen &amp; Niet-schaden</a:t>
            </a:r>
          </a:p>
          <a:p>
            <a:r>
              <a:rPr lang="nl-BE" dirty="0"/>
              <a:t>Sociale rechtvaardigheid</a:t>
            </a:r>
          </a:p>
        </p:txBody>
      </p:sp>
      <p:sp>
        <p:nvSpPr>
          <p:cNvPr id="3" name="Tijdelijke aanduiding voor inhoud 2">
            <a:extLst>
              <a:ext uri="{FF2B5EF4-FFF2-40B4-BE49-F238E27FC236}">
                <a16:creationId xmlns:a16="http://schemas.microsoft.com/office/drawing/2014/main" id="{FAD9A529-C263-2C2B-0154-5CC11377C1CF}"/>
              </a:ext>
            </a:extLst>
          </p:cNvPr>
          <p:cNvSpPr>
            <a:spLocks noGrp="1"/>
          </p:cNvSpPr>
          <p:nvPr>
            <p:ph sz="half" idx="2"/>
          </p:nvPr>
        </p:nvSpPr>
        <p:spPr>
          <a:xfrm>
            <a:off x="4032079" y="2208960"/>
            <a:ext cx="3352332" cy="4116366"/>
          </a:xfrm>
          <a:solidFill>
            <a:schemeClr val="accent2">
              <a:lumMod val="20000"/>
              <a:lumOff val="80000"/>
            </a:schemeClr>
          </a:solidFill>
          <a:ln>
            <a:gradFill>
              <a:gsLst>
                <a:gs pos="0">
                  <a:schemeClr val="accent2">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normAutofit/>
          </a:bodyPr>
          <a:lstStyle/>
          <a:p>
            <a:endParaRPr lang="nl-BE" sz="1100" b="1" u="sng" dirty="0">
              <a:solidFill>
                <a:srgbClr val="005B7F"/>
              </a:solidFill>
            </a:endParaRPr>
          </a:p>
          <a:p>
            <a:r>
              <a:rPr lang="nl-BE" sz="2400" b="1" u="sng" dirty="0">
                <a:solidFill>
                  <a:srgbClr val="005B7F"/>
                </a:solidFill>
              </a:rPr>
              <a:t>5 dimensies van </a:t>
            </a:r>
            <a:br>
              <a:rPr lang="nl-BE" sz="2400" b="1" u="sng" dirty="0">
                <a:solidFill>
                  <a:srgbClr val="005B7F"/>
                </a:solidFill>
              </a:rPr>
            </a:br>
            <a:r>
              <a:rPr lang="nl-BE" sz="2400" b="1" u="sng" dirty="0">
                <a:solidFill>
                  <a:srgbClr val="005B7F"/>
                </a:solidFill>
              </a:rPr>
              <a:t>de zorgethiek</a:t>
            </a:r>
          </a:p>
          <a:p>
            <a:endParaRPr lang="nl-BE" sz="1000" b="1" u="sng" dirty="0">
              <a:solidFill>
                <a:srgbClr val="005B7F"/>
              </a:solidFill>
            </a:endParaRPr>
          </a:p>
          <a:p>
            <a:pPr marL="342900" indent="-342900" algn="l">
              <a:buFont typeface="Arial" panose="020B0604020202020204" pitchFamily="34" charset="0"/>
              <a:buChar char="•"/>
            </a:pPr>
            <a:r>
              <a:rPr lang="nl-BE" dirty="0"/>
              <a:t>Aandachtig zijn</a:t>
            </a:r>
          </a:p>
          <a:p>
            <a:pPr marL="342900" indent="-342900" algn="l">
              <a:buFont typeface="Arial" panose="020B0604020202020204" pitchFamily="34" charset="0"/>
              <a:buChar char="•"/>
            </a:pPr>
            <a:r>
              <a:rPr lang="nl-BE" dirty="0"/>
              <a:t>Verantwoordelijkheid opnemen</a:t>
            </a:r>
          </a:p>
          <a:p>
            <a:pPr marL="342900" indent="-342900" algn="l">
              <a:buFont typeface="Arial" panose="020B0604020202020204" pitchFamily="34" charset="0"/>
              <a:buChar char="•"/>
            </a:pPr>
            <a:r>
              <a:rPr lang="nl-BE" dirty="0"/>
              <a:t>Deskundige aanpak</a:t>
            </a:r>
          </a:p>
          <a:p>
            <a:pPr marL="342900" indent="-342900" algn="l">
              <a:buFont typeface="Arial" panose="020B0604020202020204" pitchFamily="34" charset="0"/>
              <a:buChar char="•"/>
            </a:pPr>
            <a:r>
              <a:rPr lang="nl-BE" dirty="0"/>
              <a:t>Opvolging</a:t>
            </a:r>
          </a:p>
          <a:p>
            <a:pPr marL="342900" indent="-342900" algn="l">
              <a:buFont typeface="Arial" panose="020B0604020202020204" pitchFamily="34" charset="0"/>
              <a:buChar char="•"/>
            </a:pPr>
            <a:r>
              <a:rPr lang="nl-BE" sz="2000" dirty="0">
                <a:cs typeface="Calibri" pitchFamily="32" charset="0"/>
              </a:rPr>
              <a:t>Samenwerking in solidariteit</a:t>
            </a:r>
            <a:endParaRPr lang="nl-BE" dirty="0"/>
          </a:p>
          <a:p>
            <a:endParaRPr lang="nl-BE" dirty="0"/>
          </a:p>
        </p:txBody>
      </p:sp>
      <p:sp>
        <p:nvSpPr>
          <p:cNvPr id="4" name="Tijdelijke aanduiding voor dianummer 3">
            <a:extLst>
              <a:ext uri="{FF2B5EF4-FFF2-40B4-BE49-F238E27FC236}">
                <a16:creationId xmlns:a16="http://schemas.microsoft.com/office/drawing/2014/main" id="{6A8E5A93-25CE-EF92-C015-1BEF395B1D03}"/>
              </a:ext>
            </a:extLst>
          </p:cNvPr>
          <p:cNvSpPr>
            <a:spLocks noGrp="1"/>
          </p:cNvSpPr>
          <p:nvPr>
            <p:ph type="sldNum" sz="quarter" idx="12"/>
          </p:nvPr>
        </p:nvSpPr>
        <p:spPr/>
        <p:txBody>
          <a:bodyPr/>
          <a:lstStyle/>
          <a:p>
            <a:fld id="{1D5CFAAA-B96F-5D4A-AD11-CD1A2354611D}" type="slidenum">
              <a:rPr lang="nl-BE" smtClean="0"/>
              <a:t>8</a:t>
            </a:fld>
            <a:endParaRPr lang="nl-BE"/>
          </a:p>
        </p:txBody>
      </p:sp>
      <p:sp>
        <p:nvSpPr>
          <p:cNvPr id="5" name="Titel 4">
            <a:extLst>
              <a:ext uri="{FF2B5EF4-FFF2-40B4-BE49-F238E27FC236}">
                <a16:creationId xmlns:a16="http://schemas.microsoft.com/office/drawing/2014/main" id="{F13B7B07-8019-C873-4301-9FA0DF1F9157}"/>
              </a:ext>
            </a:extLst>
          </p:cNvPr>
          <p:cNvSpPr>
            <a:spLocks noGrp="1"/>
          </p:cNvSpPr>
          <p:nvPr>
            <p:ph type="title"/>
          </p:nvPr>
        </p:nvSpPr>
        <p:spPr>
          <a:xfrm>
            <a:off x="457200" y="532674"/>
            <a:ext cx="11322406" cy="1160009"/>
          </a:xfrm>
        </p:spPr>
        <p:txBody>
          <a:bodyPr/>
          <a:lstStyle/>
          <a:p>
            <a:r>
              <a:rPr lang="nl-BE" dirty="0">
                <a:solidFill>
                  <a:srgbClr val="E28686"/>
                </a:solidFill>
              </a:rPr>
              <a:t>Oriënterend vragenkader </a:t>
            </a:r>
            <a:br>
              <a:rPr lang="nl-BE" dirty="0">
                <a:solidFill>
                  <a:srgbClr val="E28686"/>
                </a:solidFill>
              </a:rPr>
            </a:br>
            <a:r>
              <a:rPr lang="nl-BE" dirty="0">
                <a:solidFill>
                  <a:srgbClr val="E28686"/>
                </a:solidFill>
              </a:rPr>
              <a:t>	</a:t>
            </a:r>
            <a:r>
              <a:rPr lang="nl-BE" sz="2400" i="1" dirty="0">
                <a:solidFill>
                  <a:srgbClr val="E28686"/>
                </a:solidFill>
              </a:rPr>
              <a:t>-&gt; Ethische spiegeling aan drie modellen</a:t>
            </a:r>
            <a:endParaRPr lang="nl-BE" i="1" dirty="0">
              <a:solidFill>
                <a:srgbClr val="E28686"/>
              </a:solidFill>
            </a:endParaRPr>
          </a:p>
        </p:txBody>
      </p:sp>
      <p:sp>
        <p:nvSpPr>
          <p:cNvPr id="6" name="Tijdelijke aanduiding voor inhoud 2">
            <a:extLst>
              <a:ext uri="{FF2B5EF4-FFF2-40B4-BE49-F238E27FC236}">
                <a16:creationId xmlns:a16="http://schemas.microsoft.com/office/drawing/2014/main" id="{FD285289-95B5-9653-9066-CF74AAE134E2}"/>
              </a:ext>
            </a:extLst>
          </p:cNvPr>
          <p:cNvSpPr txBox="1">
            <a:spLocks/>
          </p:cNvSpPr>
          <p:nvPr/>
        </p:nvSpPr>
        <p:spPr>
          <a:xfrm>
            <a:off x="7848341" y="2213200"/>
            <a:ext cx="3352332" cy="4116367"/>
          </a:xfrm>
          <a:prstGeom prst="rect">
            <a:avLst/>
          </a:prstGeom>
          <a:solidFill>
            <a:schemeClr val="accent6">
              <a:lumMod val="20000"/>
              <a:lumOff val="80000"/>
            </a:schemeClr>
          </a:solidFill>
          <a:ln>
            <a:gradFill>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rgbClr val="4D4D4D"/>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4D4D4D"/>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4D4D4D"/>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4D4D4D"/>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BE" sz="1100" b="1" u="sng" dirty="0">
              <a:solidFill>
                <a:srgbClr val="005B7F"/>
              </a:solidFill>
            </a:endParaRPr>
          </a:p>
          <a:p>
            <a:pPr>
              <a:lnSpc>
                <a:spcPct val="110000"/>
              </a:lnSpc>
            </a:pPr>
            <a:r>
              <a:rPr lang="nl-BE" sz="2400" b="1" u="sng" dirty="0">
                <a:solidFill>
                  <a:srgbClr val="005B7F"/>
                </a:solidFill>
              </a:rPr>
              <a:t>5 voorwaarden voor ethisch doordacht keuzeproces </a:t>
            </a:r>
          </a:p>
          <a:p>
            <a:endParaRPr lang="nl-BE" sz="900" b="1" u="sng" dirty="0">
              <a:solidFill>
                <a:srgbClr val="005B7F"/>
              </a:solidFill>
            </a:endParaRPr>
          </a:p>
          <a:p>
            <a:pPr marL="342900" indent="-342900" algn="l">
              <a:buFont typeface="Arial" panose="020B0604020202020204" pitchFamily="34" charset="0"/>
              <a:buChar char="•"/>
            </a:pPr>
            <a:r>
              <a:rPr lang="nl-BE" dirty="0"/>
              <a:t>Collectiviteit</a:t>
            </a:r>
          </a:p>
          <a:p>
            <a:pPr marL="342900" indent="-342900" algn="l">
              <a:buFont typeface="Arial" panose="020B0604020202020204" pitchFamily="34" charset="0"/>
              <a:buChar char="•"/>
            </a:pPr>
            <a:r>
              <a:rPr lang="nl-BE" dirty="0"/>
              <a:t>Redelijkheid</a:t>
            </a:r>
          </a:p>
          <a:p>
            <a:pPr marL="342900" indent="-342900" algn="l">
              <a:buFont typeface="Arial" panose="020B0604020202020204" pitchFamily="34" charset="0"/>
              <a:buChar char="•"/>
            </a:pPr>
            <a:r>
              <a:rPr lang="nl-BE" dirty="0"/>
              <a:t>Relevantie</a:t>
            </a:r>
          </a:p>
          <a:p>
            <a:pPr marL="342900" indent="-342900" algn="l">
              <a:buFont typeface="Arial" panose="020B0604020202020204" pitchFamily="34" charset="0"/>
              <a:buChar char="•"/>
            </a:pPr>
            <a:r>
              <a:rPr lang="nl-BE" dirty="0"/>
              <a:t>Transparantie</a:t>
            </a:r>
          </a:p>
          <a:p>
            <a:pPr marL="342900" indent="-342900" algn="l">
              <a:buFont typeface="Arial" panose="020B0604020202020204" pitchFamily="34" charset="0"/>
              <a:buChar char="•"/>
            </a:pPr>
            <a:r>
              <a:rPr lang="nl-BE" dirty="0"/>
              <a:t>Mogelijkheid tot herziening/aanpassing</a:t>
            </a:r>
          </a:p>
          <a:p>
            <a:endParaRPr lang="nl-BE" dirty="0"/>
          </a:p>
        </p:txBody>
      </p:sp>
    </p:spTree>
    <p:extLst>
      <p:ext uri="{BB962C8B-B14F-4D97-AF65-F5344CB8AC3E}">
        <p14:creationId xmlns:p14="http://schemas.microsoft.com/office/powerpoint/2010/main" val="2562675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inhoud 10" descr="Afbeelding met buitenshuis, wolk, landschap, hemel&#10;&#10;Automatisch gegenereerde beschrijving">
            <a:extLst>
              <a:ext uri="{FF2B5EF4-FFF2-40B4-BE49-F238E27FC236}">
                <a16:creationId xmlns:a16="http://schemas.microsoft.com/office/drawing/2014/main" id="{5E584F4B-04BF-507E-14A7-1A98C7B40103}"/>
              </a:ext>
            </a:extLst>
          </p:cNvPr>
          <p:cNvPicPr>
            <a:picLocks noGrp="1" noChangeAspect="1"/>
          </p:cNvPicPr>
          <p:nvPr>
            <p:ph idx="1"/>
          </p:nvPr>
        </p:nvPicPr>
        <p:blipFill rotWithShape="1">
          <a:blip r:embed="rId2"/>
          <a:srcRect l="-1006" t="27556" r="1" b="34945"/>
          <a:stretch/>
        </p:blipFill>
        <p:spPr>
          <a:xfrm>
            <a:off x="-122548" y="1"/>
            <a:ext cx="12314548" cy="6858000"/>
          </a:xfrm>
        </p:spPr>
      </p:pic>
      <p:sp>
        <p:nvSpPr>
          <p:cNvPr id="7" name="Tekstvak 6">
            <a:extLst>
              <a:ext uri="{FF2B5EF4-FFF2-40B4-BE49-F238E27FC236}">
                <a16:creationId xmlns:a16="http://schemas.microsoft.com/office/drawing/2014/main" id="{BBC4D0E3-AA30-94B3-0132-787E05658BAC}"/>
              </a:ext>
            </a:extLst>
          </p:cNvPr>
          <p:cNvSpPr txBox="1"/>
          <p:nvPr/>
        </p:nvSpPr>
        <p:spPr>
          <a:xfrm>
            <a:off x="648534" y="400081"/>
            <a:ext cx="6694945" cy="707886"/>
          </a:xfrm>
          <a:prstGeom prst="rect">
            <a:avLst/>
          </a:prstGeom>
          <a:noFill/>
        </p:spPr>
        <p:txBody>
          <a:bodyPr wrap="square">
            <a:spAutoFit/>
          </a:bodyPr>
          <a:lstStyle/>
          <a:p>
            <a:r>
              <a:rPr lang="nl-NL" sz="4000" b="1" dirty="0">
                <a:solidFill>
                  <a:srgbClr val="E28686"/>
                </a:solidFill>
                <a:latin typeface="Century Gothic" panose="020B0502020202020204" pitchFamily="34" charset="0"/>
              </a:rPr>
              <a:t>Oriënterend vragenkader</a:t>
            </a:r>
            <a:endParaRPr lang="nl-BE" sz="4000" b="1" dirty="0">
              <a:latin typeface="Century Gothic" panose="020B0502020202020204" pitchFamily="34" charset="0"/>
            </a:endParaRPr>
          </a:p>
        </p:txBody>
      </p:sp>
      <p:sp>
        <p:nvSpPr>
          <p:cNvPr id="13" name="Titel 4">
            <a:extLst>
              <a:ext uri="{FF2B5EF4-FFF2-40B4-BE49-F238E27FC236}">
                <a16:creationId xmlns:a16="http://schemas.microsoft.com/office/drawing/2014/main" id="{0151B53A-7CCB-88FB-3A61-C8546B9303A5}"/>
              </a:ext>
            </a:extLst>
          </p:cNvPr>
          <p:cNvSpPr>
            <a:spLocks noGrp="1"/>
          </p:cNvSpPr>
          <p:nvPr>
            <p:ph type="title"/>
          </p:nvPr>
        </p:nvSpPr>
        <p:spPr>
          <a:xfrm>
            <a:off x="7927941" y="4601982"/>
            <a:ext cx="3924997" cy="1160009"/>
          </a:xfrm>
        </p:spPr>
        <p:txBody>
          <a:bodyPr/>
          <a:lstStyle/>
          <a:p>
            <a:r>
              <a:rPr lang="nl-BE" dirty="0">
                <a:solidFill>
                  <a:schemeClr val="bg1"/>
                </a:solidFill>
              </a:rPr>
              <a:t>De vier principes van de bio-ethiek</a:t>
            </a:r>
          </a:p>
        </p:txBody>
      </p:sp>
    </p:spTree>
    <p:extLst>
      <p:ext uri="{BB962C8B-B14F-4D97-AF65-F5344CB8AC3E}">
        <p14:creationId xmlns:p14="http://schemas.microsoft.com/office/powerpoint/2010/main" val="1786498414"/>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6A7D616A-F725-46BA-BA63-AED1FF8A621B}" vid="{8E6A1F50-466E-453A-A9FA-537A195915E3}"/>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2022 PPT sjabloon</Template>
  <TotalTime>7064</TotalTime>
  <Words>4764</Words>
  <Application>Microsoft Office PowerPoint</Application>
  <PresentationFormat>Breedbeeld</PresentationFormat>
  <Paragraphs>575</Paragraphs>
  <Slides>53</Slides>
  <Notes>0</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53</vt:i4>
      </vt:variant>
    </vt:vector>
  </HeadingPairs>
  <TitlesOfParts>
    <vt:vector size="61" baseType="lpstr">
      <vt:lpstr>Arial</vt:lpstr>
      <vt:lpstr>Calibri</vt:lpstr>
      <vt:lpstr>Century Gothic</vt:lpstr>
      <vt:lpstr>Corbel</vt:lpstr>
      <vt:lpstr>Courier New</vt:lpstr>
      <vt:lpstr>Symbol</vt:lpstr>
      <vt:lpstr>Wingdings</vt:lpstr>
      <vt:lpstr>Kantoorthema</vt:lpstr>
      <vt:lpstr>Goede zorg  onder druk? </vt:lpstr>
      <vt:lpstr>Hoe gaat u te werk?</vt:lpstr>
      <vt:lpstr>Werkblad voor ethisch gefundeerde besluitvorming</vt:lpstr>
      <vt:lpstr>Werkblad voor ethisch gefundeerde besluitvorming      -&gt; u kan in deze slides zelf invullen, aanvullen, bewerken.</vt:lpstr>
      <vt:lpstr>Werkblad voor ethisch gefundeerde besluitvorming     -&gt; u kan in deze slides zelf invullen, aanvullen, bewerken.</vt:lpstr>
      <vt:lpstr>PowerPoint-presentatie</vt:lpstr>
      <vt:lpstr>PowerPoint-presentatie</vt:lpstr>
      <vt:lpstr>Oriënterend vragenkader   -&gt; Ethische spiegeling aan drie modellen</vt:lpstr>
      <vt:lpstr>De vier principes van de bio-ethiek</vt:lpstr>
      <vt:lpstr>Principe 1: Respect voor de autonomie</vt:lpstr>
      <vt:lpstr>Oriënterend vragenkader: De vier principes van de bio-ethiek</vt:lpstr>
      <vt:lpstr>Oriënterend vragenkader: De vier principes van de bio-ethiek</vt:lpstr>
      <vt:lpstr>Principe 2&amp;3: Balans tussen weldoen en  niet-schaden</vt:lpstr>
      <vt:lpstr>Oriënterend vragenkader: De vier principes van de bio-ethiek</vt:lpstr>
      <vt:lpstr>Oriënterend vragenkader: De vier principes van de bio-ethiek</vt:lpstr>
      <vt:lpstr>Principe 4: Realiseren van sociale rechtvaardigheid</vt:lpstr>
      <vt:lpstr>Oriënterend vragenkader: De vier principes van de bio-ethiek</vt:lpstr>
      <vt:lpstr>Oriënterend vragenkader: De vier principes van de bio-ethiek</vt:lpstr>
      <vt:lpstr>Oriënterend vragenkader: De vier principes van de bio-ethiek</vt:lpstr>
      <vt:lpstr>De vijf dimensies van de zorgethiek</vt:lpstr>
      <vt:lpstr>Dimensie 1: Aandachtig zijn (caring about)</vt:lpstr>
      <vt:lpstr>Oriënterend vragenkader: De vijf dimensies van de zorgethiek</vt:lpstr>
      <vt:lpstr>Oriënterend vragenkader: De vijf dimensies van de zorgethiek</vt:lpstr>
      <vt:lpstr>Dimensie 2: Verantwoordelijkheid opnemen  (taking care of) </vt:lpstr>
      <vt:lpstr>Oriënterend vragenkader: De vijf dimensies van de zorgethiek</vt:lpstr>
      <vt:lpstr>Oriënterend vragenkader: De vijf dimensies van de zorgethiek</vt:lpstr>
      <vt:lpstr>Dimensie 3: Deskundige aanpak  (care giving) </vt:lpstr>
      <vt:lpstr>Oriënterend vragenkader: De vijf dimensies van de zorgethiek</vt:lpstr>
      <vt:lpstr>Oriënterend vragenkader: De vijf dimensies van de zorgethiek</vt:lpstr>
      <vt:lpstr>Dimensie 4: Opvolging  (care receiving)</vt:lpstr>
      <vt:lpstr>Oriënterend vragenkader: De vijf dimensies van de zorgethiek</vt:lpstr>
      <vt:lpstr>Oriënterend vragenkader: De vijf dimensies van de zorgethiek</vt:lpstr>
      <vt:lpstr>Dimensie 5: Samenwerking in solidariteit (caring with)</vt:lpstr>
      <vt:lpstr>Oriënterend vragenkader: De vijf dimensies van de zorgethiek</vt:lpstr>
      <vt:lpstr>Oriënterend vragenkader: De vijf dimensies van de zorgethiek</vt:lpstr>
      <vt:lpstr>Oriënterend vragenkader: De vijf dimensies van de zorgethiek</vt:lpstr>
      <vt:lpstr>Vijf voorwaarden voor een ethisch doordacht keuzeproces in de praktijk</vt:lpstr>
      <vt:lpstr>Voorwaarde 1: Collectiviteit</vt:lpstr>
      <vt:lpstr>Oriënterend vragenkader: Vijf voorwaarden voor een ethisch doordacht keuzeproces in de praktijk</vt:lpstr>
      <vt:lpstr>Oriënterend vragenkader: Vijf voorwaarden voor een ethisch doordacht keuzeproces in de praktijk</vt:lpstr>
      <vt:lpstr>Voorwaarde 2: Redelijkheid</vt:lpstr>
      <vt:lpstr>Oriënterend vragenkader: Vijf voorwaarden voor een ethisch doordacht keuzeproces in de praktijk</vt:lpstr>
      <vt:lpstr>Oriënterend vragenkader: Vijf voorwaarden voor een ethisch doordacht keuzeproces in de praktijk</vt:lpstr>
      <vt:lpstr>Voorwaarde 3: Relevantie</vt:lpstr>
      <vt:lpstr>Oriënterend vragenkader: Vijf voorwaarden voor een ethisch doordacht keuzeproces in de praktijk</vt:lpstr>
      <vt:lpstr>Oriënterend vragenkader: Vijf voorwaarden voor een ethisch doordacht keuzeproces in de praktijk</vt:lpstr>
      <vt:lpstr>Voorwaarde 4: Transparantie</vt:lpstr>
      <vt:lpstr>Oriënterend vragenkader: Vijf voorwaarden voor een ethisch doordacht keuzeproces in de praktijk</vt:lpstr>
      <vt:lpstr>Oriënterend vragenkader: Vijf voorwaarden voor een ethisch doordacht keuzeproces in de praktijk</vt:lpstr>
      <vt:lpstr>Voorwaarde 5: Mogelijkheid tot herziening/aanpassing</vt:lpstr>
      <vt:lpstr>Oriënterend vragenkader: Vijf voorwaarden voor een ethisch doordacht keuzeproces in de praktijk</vt:lpstr>
      <vt:lpstr>Oriënterend vragenkader: Vijf voorwaarden voor een ethisch doordacht keuzeproces in de praktijk</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Hier komt de hoofdtitel van de presentatie</dc:title>
  <dc:creator>Jens De Wulf</dc:creator>
  <cp:lastModifiedBy>Yvonne Denier</cp:lastModifiedBy>
  <cp:revision>18</cp:revision>
  <dcterms:created xsi:type="dcterms:W3CDTF">2022-05-18T09:21:55Z</dcterms:created>
  <dcterms:modified xsi:type="dcterms:W3CDTF">2023-07-10T12:25:40Z</dcterms:modified>
</cp:coreProperties>
</file>