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0" r:id="rId6"/>
    <p:sldId id="278" r:id="rId7"/>
    <p:sldId id="266" r:id="rId8"/>
    <p:sldId id="279" r:id="rId9"/>
    <p:sldId id="268" r:id="rId10"/>
    <p:sldId id="280" r:id="rId11"/>
    <p:sldId id="281" r:id="rId12"/>
    <p:sldId id="265" r:id="rId13"/>
    <p:sldId id="283" r:id="rId14"/>
    <p:sldId id="282" r:id="rId15"/>
    <p:sldId id="267" r:id="rId16"/>
    <p:sldId id="276" r:id="rId17"/>
    <p:sldId id="269" r:id="rId18"/>
    <p:sldId id="289" r:id="rId19"/>
    <p:sldId id="264" r:id="rId20"/>
    <p:sldId id="284" r:id="rId21"/>
    <p:sldId id="261" r:id="rId22"/>
    <p:sldId id="288" r:id="rId23"/>
    <p:sldId id="290" r:id="rId24"/>
    <p:sldId id="270" r:id="rId25"/>
    <p:sldId id="271" r:id="rId26"/>
    <p:sldId id="277" r:id="rId27"/>
    <p:sldId id="275" r:id="rId28"/>
    <p:sldId id="286" r:id="rId29"/>
    <p:sldId id="287" r:id="rId3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2B882-C8AE-4A46-BA2A-E5CA27045662}" v="187" dt="2021-03-05T09:22:44.777"/>
    <p1510:client id="{390BDA02-704F-4D47-B53F-1AACFB1BD49F}" v="1" dt="2021-03-05T08:47:37.970"/>
    <p1510:client id="{670F6509-A092-48CE-9B88-CA712D6192B3}" v="55" dt="2021-03-05T08:27:51.638"/>
    <p1510:client id="{CEFD5528-B192-426D-B3B1-D1B56EF71E92}" v="32" dt="2021-03-05T09:39:35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ve Dhaene" userId="S::lieve.dhaene@zorgneticuro.be::5abe1d6d-6898-4c90-b7c9-0d2c6fce7cac" providerId="AD" clId="Web-{390BDA02-704F-4D47-B53F-1AACFB1BD49F}"/>
    <pc:docChg chg="delSld">
      <pc:chgData name="Lieve Dhaene" userId="S::lieve.dhaene@zorgneticuro.be::5abe1d6d-6898-4c90-b7c9-0d2c6fce7cac" providerId="AD" clId="Web-{390BDA02-704F-4D47-B53F-1AACFB1BD49F}" dt="2021-03-05T08:47:37.970" v="0"/>
      <pc:docMkLst>
        <pc:docMk/>
      </pc:docMkLst>
      <pc:sldChg chg="del">
        <pc:chgData name="Lieve Dhaene" userId="S::lieve.dhaene@zorgneticuro.be::5abe1d6d-6898-4c90-b7c9-0d2c6fce7cac" providerId="AD" clId="Web-{390BDA02-704F-4D47-B53F-1AACFB1BD49F}" dt="2021-03-05T08:47:37.970" v="0"/>
        <pc:sldMkLst>
          <pc:docMk/>
          <pc:sldMk cId="1855783291" sldId="285"/>
        </pc:sldMkLst>
      </pc:sldChg>
    </pc:docChg>
  </pc:docChgLst>
  <pc:docChgLst>
    <pc:chgData name="Mieke Vasseur" userId="S::mieke.vasseur@zorgneticuro.be::30fdb2c5-293a-43de-a6f0-34561fe3b06d" providerId="AD" clId="Web-{CEFD5528-B192-426D-B3B1-D1B56EF71E92}"/>
    <pc:docChg chg="modSld sldOrd">
      <pc:chgData name="Mieke Vasseur" userId="S::mieke.vasseur@zorgneticuro.be::30fdb2c5-293a-43de-a6f0-34561fe3b06d" providerId="AD" clId="Web-{CEFD5528-B192-426D-B3B1-D1B56EF71E92}" dt="2021-03-05T09:39:35.461" v="16"/>
      <pc:docMkLst>
        <pc:docMk/>
      </pc:docMkLst>
      <pc:sldChg chg="ord">
        <pc:chgData name="Mieke Vasseur" userId="S::mieke.vasseur@zorgneticuro.be::30fdb2c5-293a-43de-a6f0-34561fe3b06d" providerId="AD" clId="Web-{CEFD5528-B192-426D-B3B1-D1B56EF71E92}" dt="2021-03-05T09:39:35.461" v="16"/>
        <pc:sldMkLst>
          <pc:docMk/>
          <pc:sldMk cId="1546882071" sldId="261"/>
        </pc:sldMkLst>
      </pc:sldChg>
      <pc:sldChg chg="modSp">
        <pc:chgData name="Mieke Vasseur" userId="S::mieke.vasseur@zorgneticuro.be::30fdb2c5-293a-43de-a6f0-34561fe3b06d" providerId="AD" clId="Web-{CEFD5528-B192-426D-B3B1-D1B56EF71E92}" dt="2021-03-05T09:39:13.820" v="14" actId="20577"/>
        <pc:sldMkLst>
          <pc:docMk/>
          <pc:sldMk cId="3325134227" sldId="275"/>
        </pc:sldMkLst>
        <pc:spChg chg="mod">
          <ac:chgData name="Mieke Vasseur" userId="S::mieke.vasseur@zorgneticuro.be::30fdb2c5-293a-43de-a6f0-34561fe3b06d" providerId="AD" clId="Web-{CEFD5528-B192-426D-B3B1-D1B56EF71E92}" dt="2021-03-05T09:39:13.820" v="14" actId="20577"/>
          <ac:spMkLst>
            <pc:docMk/>
            <pc:sldMk cId="3325134227" sldId="275"/>
            <ac:spMk id="3" creationId="{7105509D-9E66-4A62-A9BA-40905E29F6E7}"/>
          </ac:spMkLst>
        </pc:spChg>
      </pc:sldChg>
      <pc:sldChg chg="ord">
        <pc:chgData name="Mieke Vasseur" userId="S::mieke.vasseur@zorgneticuro.be::30fdb2c5-293a-43de-a6f0-34561fe3b06d" providerId="AD" clId="Web-{CEFD5528-B192-426D-B3B1-D1B56EF71E92}" dt="2021-03-05T09:39:27.399" v="15"/>
        <pc:sldMkLst>
          <pc:docMk/>
          <pc:sldMk cId="655170442" sldId="284"/>
        </pc:sldMkLst>
      </pc:sldChg>
    </pc:docChg>
  </pc:docChgLst>
  <pc:docChgLst>
    <pc:chgData name="Mieke Vasseur" userId="S::mieke.vasseur@zorgneticuro.be::30fdb2c5-293a-43de-a6f0-34561fe3b06d" providerId="AD" clId="Web-{1D02B882-C8AE-4A46-BA2A-E5CA27045662}"/>
    <pc:docChg chg="addSld delSld modSld">
      <pc:chgData name="Mieke Vasseur" userId="S::mieke.vasseur@zorgneticuro.be::30fdb2c5-293a-43de-a6f0-34561fe3b06d" providerId="AD" clId="Web-{1D02B882-C8AE-4A46-BA2A-E5CA27045662}" dt="2021-03-05T09:22:44.777" v="102" actId="1076"/>
      <pc:docMkLst>
        <pc:docMk/>
      </pc:docMkLst>
      <pc:sldChg chg="modSp">
        <pc:chgData name="Mieke Vasseur" userId="S::mieke.vasseur@zorgneticuro.be::30fdb2c5-293a-43de-a6f0-34561fe3b06d" providerId="AD" clId="Web-{1D02B882-C8AE-4A46-BA2A-E5CA27045662}" dt="2021-03-05T09:13:14.128" v="90" actId="20577"/>
        <pc:sldMkLst>
          <pc:docMk/>
          <pc:sldMk cId="777486592" sldId="272"/>
        </pc:sldMkLst>
        <pc:spChg chg="mod">
          <ac:chgData name="Mieke Vasseur" userId="S::mieke.vasseur@zorgneticuro.be::30fdb2c5-293a-43de-a6f0-34561fe3b06d" providerId="AD" clId="Web-{1D02B882-C8AE-4A46-BA2A-E5CA27045662}" dt="2021-03-05T09:13:14.128" v="90" actId="20577"/>
          <ac:spMkLst>
            <pc:docMk/>
            <pc:sldMk cId="777486592" sldId="272"/>
            <ac:spMk id="2" creationId="{A18CF46A-D667-4EDC-A829-F36295A79390}"/>
          </ac:spMkLst>
        </pc:spChg>
      </pc:sldChg>
      <pc:sldChg chg="del">
        <pc:chgData name="Mieke Vasseur" userId="S::mieke.vasseur@zorgneticuro.be::30fdb2c5-293a-43de-a6f0-34561fe3b06d" providerId="AD" clId="Web-{1D02B882-C8AE-4A46-BA2A-E5CA27045662}" dt="2021-03-05T09:08:41.030" v="63"/>
        <pc:sldMkLst>
          <pc:docMk/>
          <pc:sldMk cId="4249828666" sldId="274"/>
        </pc:sldMkLst>
      </pc:sldChg>
      <pc:sldChg chg="addSp modSp new mod modClrScheme chgLayout">
        <pc:chgData name="Mieke Vasseur" userId="S::mieke.vasseur@zorgneticuro.be::30fdb2c5-293a-43de-a6f0-34561fe3b06d" providerId="AD" clId="Web-{1D02B882-C8AE-4A46-BA2A-E5CA27045662}" dt="2021-03-05T09:08:39.608" v="62" actId="20577"/>
        <pc:sldMkLst>
          <pc:docMk/>
          <pc:sldMk cId="2184902007" sldId="288"/>
        </pc:sldMkLst>
        <pc:spChg chg="mod">
          <ac:chgData name="Mieke Vasseur" userId="S::mieke.vasseur@zorgneticuro.be::30fdb2c5-293a-43de-a6f0-34561fe3b06d" providerId="AD" clId="Web-{1D02B882-C8AE-4A46-BA2A-E5CA27045662}" dt="2021-03-05T09:08:30.405" v="60"/>
          <ac:spMkLst>
            <pc:docMk/>
            <pc:sldMk cId="2184902007" sldId="288"/>
            <ac:spMk id="2" creationId="{10A434AB-4B90-4EC3-B963-A703B7A07770}"/>
          </ac:spMkLst>
        </pc:spChg>
        <pc:spChg chg="mod">
          <ac:chgData name="Mieke Vasseur" userId="S::mieke.vasseur@zorgneticuro.be::30fdb2c5-293a-43de-a6f0-34561fe3b06d" providerId="AD" clId="Web-{1D02B882-C8AE-4A46-BA2A-E5CA27045662}" dt="2021-03-05T09:08:39.608" v="62" actId="20577"/>
          <ac:spMkLst>
            <pc:docMk/>
            <pc:sldMk cId="2184902007" sldId="288"/>
            <ac:spMk id="3" creationId="{A15E1E1E-F789-477E-A170-D2A790AEFBAC}"/>
          </ac:spMkLst>
        </pc:spChg>
        <pc:spChg chg="mod">
          <ac:chgData name="Mieke Vasseur" userId="S::mieke.vasseur@zorgneticuro.be::30fdb2c5-293a-43de-a6f0-34561fe3b06d" providerId="AD" clId="Web-{1D02B882-C8AE-4A46-BA2A-E5CA27045662}" dt="2021-03-05T09:08:30.405" v="60"/>
          <ac:spMkLst>
            <pc:docMk/>
            <pc:sldMk cId="2184902007" sldId="288"/>
            <ac:spMk id="4" creationId="{28FABB17-48C9-40E3-8E34-1245FCF90232}"/>
          </ac:spMkLst>
        </pc:spChg>
        <pc:spChg chg="mod">
          <ac:chgData name="Mieke Vasseur" userId="S::mieke.vasseur@zorgneticuro.be::30fdb2c5-293a-43de-a6f0-34561fe3b06d" providerId="AD" clId="Web-{1D02B882-C8AE-4A46-BA2A-E5CA27045662}" dt="2021-03-05T09:08:30.405" v="60"/>
          <ac:spMkLst>
            <pc:docMk/>
            <pc:sldMk cId="2184902007" sldId="288"/>
            <ac:spMk id="5" creationId="{5AB864DB-B308-4AD2-85DE-6B6390A4E020}"/>
          </ac:spMkLst>
        </pc:spChg>
        <pc:spChg chg="mod">
          <ac:chgData name="Mieke Vasseur" userId="S::mieke.vasseur@zorgneticuro.be::30fdb2c5-293a-43de-a6f0-34561fe3b06d" providerId="AD" clId="Web-{1D02B882-C8AE-4A46-BA2A-E5CA27045662}" dt="2021-03-05T09:08:30.405" v="60"/>
          <ac:spMkLst>
            <pc:docMk/>
            <pc:sldMk cId="2184902007" sldId="288"/>
            <ac:spMk id="6" creationId="{5E64810A-F269-45AD-AC1B-3AE342915862}"/>
          </ac:spMkLst>
        </pc:spChg>
        <pc:picChg chg="add mod ord">
          <ac:chgData name="Mieke Vasseur" userId="S::mieke.vasseur@zorgneticuro.be::30fdb2c5-293a-43de-a6f0-34561fe3b06d" providerId="AD" clId="Web-{1D02B882-C8AE-4A46-BA2A-E5CA27045662}" dt="2021-03-05T09:08:30.405" v="60"/>
          <ac:picMkLst>
            <pc:docMk/>
            <pc:sldMk cId="2184902007" sldId="288"/>
            <ac:picMk id="8" creationId="{2A57AF2C-40D7-4291-B5B0-3DBB35E7F0B7}"/>
          </ac:picMkLst>
        </pc:picChg>
      </pc:sldChg>
      <pc:sldChg chg="addSp delSp modSp new mod modClrScheme chgLayout">
        <pc:chgData name="Mieke Vasseur" userId="S::mieke.vasseur@zorgneticuro.be::30fdb2c5-293a-43de-a6f0-34561fe3b06d" providerId="AD" clId="Web-{1D02B882-C8AE-4A46-BA2A-E5CA27045662}" dt="2021-03-05T09:12:02.471" v="74" actId="14100"/>
        <pc:sldMkLst>
          <pc:docMk/>
          <pc:sldMk cId="3205337670" sldId="289"/>
        </pc:sldMkLst>
        <pc:spChg chg="del mod ord">
          <ac:chgData name="Mieke Vasseur" userId="S::mieke.vasseur@zorgneticuro.be::30fdb2c5-293a-43de-a6f0-34561fe3b06d" providerId="AD" clId="Web-{1D02B882-C8AE-4A46-BA2A-E5CA27045662}" dt="2021-03-05T09:11:33.439" v="68"/>
          <ac:spMkLst>
            <pc:docMk/>
            <pc:sldMk cId="3205337670" sldId="289"/>
            <ac:spMk id="2" creationId="{65B3519F-421A-4F77-884A-A9662A028BC2}"/>
          </ac:spMkLst>
        </pc:spChg>
        <pc:spChg chg="del mod ord">
          <ac:chgData name="Mieke Vasseur" userId="S::mieke.vasseur@zorgneticuro.be::30fdb2c5-293a-43de-a6f0-34561fe3b06d" providerId="AD" clId="Web-{1D02B882-C8AE-4A46-BA2A-E5CA27045662}" dt="2021-03-05T09:11:23.611" v="66"/>
          <ac:spMkLst>
            <pc:docMk/>
            <pc:sldMk cId="3205337670" sldId="289"/>
            <ac:spMk id="3" creationId="{EB34D075-B35D-403D-BEB4-0A0F2149B7A0}"/>
          </ac:spMkLst>
        </pc:spChg>
        <pc:spChg chg="mod ord">
          <ac:chgData name="Mieke Vasseur" userId="S::mieke.vasseur@zorgneticuro.be::30fdb2c5-293a-43de-a6f0-34561fe3b06d" providerId="AD" clId="Web-{1D02B882-C8AE-4A46-BA2A-E5CA27045662}" dt="2021-03-05T09:11:04.220" v="65"/>
          <ac:spMkLst>
            <pc:docMk/>
            <pc:sldMk cId="3205337670" sldId="289"/>
            <ac:spMk id="4" creationId="{D0B8383D-B007-4110-BABC-70376153EF11}"/>
          </ac:spMkLst>
        </pc:spChg>
        <pc:spChg chg="mod ord">
          <ac:chgData name="Mieke Vasseur" userId="S::mieke.vasseur@zorgneticuro.be::30fdb2c5-293a-43de-a6f0-34561fe3b06d" providerId="AD" clId="Web-{1D02B882-C8AE-4A46-BA2A-E5CA27045662}" dt="2021-03-05T09:11:04.220" v="65"/>
          <ac:spMkLst>
            <pc:docMk/>
            <pc:sldMk cId="3205337670" sldId="289"/>
            <ac:spMk id="5" creationId="{02B40B26-1033-4795-BC31-3BBA52180556}"/>
          </ac:spMkLst>
        </pc:spChg>
        <pc:spChg chg="mod ord">
          <ac:chgData name="Mieke Vasseur" userId="S::mieke.vasseur@zorgneticuro.be::30fdb2c5-293a-43de-a6f0-34561fe3b06d" providerId="AD" clId="Web-{1D02B882-C8AE-4A46-BA2A-E5CA27045662}" dt="2021-03-05T09:11:04.220" v="65"/>
          <ac:spMkLst>
            <pc:docMk/>
            <pc:sldMk cId="3205337670" sldId="289"/>
            <ac:spMk id="6" creationId="{1BAB69AB-363D-47B2-8155-EDFB29647D84}"/>
          </ac:spMkLst>
        </pc:spChg>
        <pc:picChg chg="add mod ord">
          <ac:chgData name="Mieke Vasseur" userId="S::mieke.vasseur@zorgneticuro.be::30fdb2c5-293a-43de-a6f0-34561fe3b06d" providerId="AD" clId="Web-{1D02B882-C8AE-4A46-BA2A-E5CA27045662}" dt="2021-03-05T09:11:42.595" v="70" actId="1076"/>
          <ac:picMkLst>
            <pc:docMk/>
            <pc:sldMk cId="3205337670" sldId="289"/>
            <ac:picMk id="7" creationId="{5F07462B-7F17-4B7E-A302-E3FC668D0437}"/>
          </ac:picMkLst>
        </pc:picChg>
        <pc:picChg chg="add mod">
          <ac:chgData name="Mieke Vasseur" userId="S::mieke.vasseur@zorgneticuro.be::30fdb2c5-293a-43de-a6f0-34561fe3b06d" providerId="AD" clId="Web-{1D02B882-C8AE-4A46-BA2A-E5CA27045662}" dt="2021-03-05T09:12:02.471" v="74" actId="14100"/>
          <ac:picMkLst>
            <pc:docMk/>
            <pc:sldMk cId="3205337670" sldId="289"/>
            <ac:picMk id="9" creationId="{DFF4A1A3-157D-4A0A-BA50-EE33DDE4B044}"/>
          </ac:picMkLst>
        </pc:picChg>
      </pc:sldChg>
      <pc:sldChg chg="addSp delSp modSp new">
        <pc:chgData name="Mieke Vasseur" userId="S::mieke.vasseur@zorgneticuro.be::30fdb2c5-293a-43de-a6f0-34561fe3b06d" providerId="AD" clId="Web-{1D02B882-C8AE-4A46-BA2A-E5CA27045662}" dt="2021-03-05T09:22:44.777" v="102" actId="1076"/>
        <pc:sldMkLst>
          <pc:docMk/>
          <pc:sldMk cId="119057924" sldId="290"/>
        </pc:sldMkLst>
        <pc:spChg chg="del">
          <ac:chgData name="Mieke Vasseur" userId="S::mieke.vasseur@zorgneticuro.be::30fdb2c5-293a-43de-a6f0-34561fe3b06d" providerId="AD" clId="Web-{1D02B882-C8AE-4A46-BA2A-E5CA27045662}" dt="2021-03-05T09:22:09.042" v="96"/>
          <ac:spMkLst>
            <pc:docMk/>
            <pc:sldMk cId="119057924" sldId="290"/>
            <ac:spMk id="2" creationId="{C91FC487-3AF2-46A0-AD3B-CF46E3E9A7C4}"/>
          </ac:spMkLst>
        </pc:spChg>
        <pc:spChg chg="del">
          <ac:chgData name="Mieke Vasseur" userId="S::mieke.vasseur@zorgneticuro.be::30fdb2c5-293a-43de-a6f0-34561fe3b06d" providerId="AD" clId="Web-{1D02B882-C8AE-4A46-BA2A-E5CA27045662}" dt="2021-03-05T09:21:34.182" v="92"/>
          <ac:spMkLst>
            <pc:docMk/>
            <pc:sldMk cId="119057924" sldId="290"/>
            <ac:spMk id="3" creationId="{163546C4-789A-43E6-8D14-7579EDDE86BC}"/>
          </ac:spMkLst>
        </pc:spChg>
        <pc:spChg chg="del">
          <ac:chgData name="Mieke Vasseur" userId="S::mieke.vasseur@zorgneticuro.be::30fdb2c5-293a-43de-a6f0-34561fe3b06d" providerId="AD" clId="Web-{1D02B882-C8AE-4A46-BA2A-E5CA27045662}" dt="2021-03-05T09:21:43.557" v="93"/>
          <ac:spMkLst>
            <pc:docMk/>
            <pc:sldMk cId="119057924" sldId="290"/>
            <ac:spMk id="4" creationId="{72CFF31A-F809-4D26-AF10-23178B85F4D4}"/>
          </ac:spMkLst>
        </pc:spChg>
        <pc:picChg chg="add mod ord">
          <ac:chgData name="Mieke Vasseur" userId="S::mieke.vasseur@zorgneticuro.be::30fdb2c5-293a-43de-a6f0-34561fe3b06d" providerId="AD" clId="Web-{1D02B882-C8AE-4A46-BA2A-E5CA27045662}" dt="2021-03-05T09:22:44.777" v="102" actId="1076"/>
          <ac:picMkLst>
            <pc:docMk/>
            <pc:sldMk cId="119057924" sldId="290"/>
            <ac:picMk id="8" creationId="{1537906D-3DDD-4BFA-861C-7A1C058ACE9C}"/>
          </ac:picMkLst>
        </pc:picChg>
        <pc:picChg chg="add mod ord">
          <ac:chgData name="Mieke Vasseur" userId="S::mieke.vasseur@zorgneticuro.be::30fdb2c5-293a-43de-a6f0-34561fe3b06d" providerId="AD" clId="Web-{1D02B882-C8AE-4A46-BA2A-E5CA27045662}" dt="2021-03-05T09:22:41.293" v="101" actId="1076"/>
          <ac:picMkLst>
            <pc:docMk/>
            <pc:sldMk cId="119057924" sldId="290"/>
            <ac:picMk id="9" creationId="{127291FA-761A-494A-9E3A-72E8EDFFBCB5}"/>
          </ac:picMkLst>
        </pc:picChg>
      </pc:sldChg>
    </pc:docChg>
  </pc:docChgLst>
  <pc:docChgLst>
    <pc:chgData name="Mieke Vasseur" userId="S::mieke.vasseur@zorgneticuro.be::30fdb2c5-293a-43de-a6f0-34561fe3b06d" providerId="AD" clId="Web-{670F6509-A092-48CE-9B88-CA712D6192B3}"/>
    <pc:docChg chg="modSld">
      <pc:chgData name="Mieke Vasseur" userId="S::mieke.vasseur@zorgneticuro.be::30fdb2c5-293a-43de-a6f0-34561fe3b06d" providerId="AD" clId="Web-{670F6509-A092-48CE-9B88-CA712D6192B3}" dt="2021-03-05T08:27:48.950" v="26" actId="20577"/>
      <pc:docMkLst>
        <pc:docMk/>
      </pc:docMkLst>
      <pc:sldChg chg="modSp">
        <pc:chgData name="Mieke Vasseur" userId="S::mieke.vasseur@zorgneticuro.be::30fdb2c5-293a-43de-a6f0-34561fe3b06d" providerId="AD" clId="Web-{670F6509-A092-48CE-9B88-CA712D6192B3}" dt="2021-03-05T08:27:48.950" v="26" actId="20577"/>
        <pc:sldMkLst>
          <pc:docMk/>
          <pc:sldMk cId="681489957" sldId="286"/>
        </pc:sldMkLst>
        <pc:spChg chg="mod">
          <ac:chgData name="Mieke Vasseur" userId="S::mieke.vasseur@zorgneticuro.be::30fdb2c5-293a-43de-a6f0-34561fe3b06d" providerId="AD" clId="Web-{670F6509-A092-48CE-9B88-CA712D6192B3}" dt="2021-03-05T08:27:48.950" v="26" actId="20577"/>
          <ac:spMkLst>
            <pc:docMk/>
            <pc:sldMk cId="681489957" sldId="286"/>
            <ac:spMk id="7" creationId="{CDBD9D9B-3755-451D-B60F-1BA9591F842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DC93559-4FED-4A1B-9F10-126E5E0618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0B03F1A-222D-4F7D-9625-A3F611855F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13771-41BC-4636-B7DE-1CB541D4213B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284BAE-0BD0-43CE-90D1-C169759A07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A2A50F3-1C55-423E-8422-F062B19492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4FA4B-C61B-4F48-8F9E-22D4E39C901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5482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F5100-FBC0-4F4E-AEE5-15C8CEDF8699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DB8F4-5829-405C-B324-1E019B90B60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170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EA89B-B115-49B8-A716-91DAED8A4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2000" y="1454400"/>
            <a:ext cx="5202000" cy="2387600"/>
          </a:xfrm>
        </p:spPr>
        <p:txBody>
          <a:bodyPr anchor="b">
            <a:normAutofit/>
          </a:bodyPr>
          <a:lstStyle>
            <a:lvl1pPr algn="l">
              <a:defRPr lang="nl-BE" sz="4800" b="1" kern="1200" dirty="0">
                <a:solidFill>
                  <a:srgbClr val="3360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353DC63-ED93-42AC-87DA-B869B17DE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2000" y="3960000"/>
            <a:ext cx="5202000" cy="1655762"/>
          </a:xfrm>
        </p:spPr>
        <p:txBody>
          <a:bodyPr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nl-BE" sz="2400" b="1" kern="1200" dirty="0">
                <a:solidFill>
                  <a:srgbClr val="33607F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A5A94BBD-976B-4989-AD00-8753677257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368425"/>
            <a:ext cx="4281487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51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4C20D-0B60-477A-B73D-C339FEEF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53ADB73-A28B-4D33-89C5-44938D34E5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4A986E-60A9-404C-9402-82C7E50BA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939A2A-71BC-4819-8E5F-B15CB673F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4975-3819-45A2-8906-37BCCEBB7F6F}" type="datetime1">
              <a:rPr lang="nl-BE" smtClean="0"/>
              <a:t>8/03/2021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18707C9-B34B-4FBE-A18B-42445548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F4E76E4-3A5F-4F8F-9386-84DBEB7BEB51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14280C1B-6B43-4F93-936D-EEB24054639A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10" name="Afbeelding 4">
              <a:extLst>
                <a:ext uri="{FF2B5EF4-FFF2-40B4-BE49-F238E27FC236}">
                  <a16:creationId xmlns:a16="http://schemas.microsoft.com/office/drawing/2014/main" id="{A6198CFF-7F6A-48C1-ADC2-C72E285F5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003629D2-F88E-4B0D-8B1D-49ECD33E5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091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76FD1-A612-4C9B-83CC-A8C01513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0058AF0-1231-4C26-B3EE-35151C259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6E5213-9F3C-4CB0-A1A2-38C47BE1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B608-71FF-4433-9F59-45DA18E101D1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331735-2A78-4EAF-854B-ACD8AAF6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33EC7251-A541-4027-B0F9-69758075397B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02F284B0-6131-4713-BE77-1B87B25E7A18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9" name="Afbeelding 4">
              <a:extLst>
                <a:ext uri="{FF2B5EF4-FFF2-40B4-BE49-F238E27FC236}">
                  <a16:creationId xmlns:a16="http://schemas.microsoft.com/office/drawing/2014/main" id="{93806BDE-E6E7-43DE-BD48-7154345E9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E7D7D10E-6EFE-4304-B904-FF9B572F0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3608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1588DD5-37F8-4CF2-B846-E7D1A9234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AA840EA-B7E9-4F74-AD2C-40CDC0DF0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561494-550C-422B-8F2C-8D371D43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B108-5E7A-4A9E-82D6-920461B8923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CBD330-BA70-48F8-B278-3E81EEB9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8973A628-582E-42FE-914B-11B1D8376C7E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D03244E-C392-4171-879A-E30CDBFFBA5F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9" name="Afbeelding 4">
              <a:extLst>
                <a:ext uri="{FF2B5EF4-FFF2-40B4-BE49-F238E27FC236}">
                  <a16:creationId xmlns:a16="http://schemas.microsoft.com/office/drawing/2014/main" id="{9003AB1D-09AD-4DE1-9226-88B915205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5176145C-D250-47EB-8919-D3A2EAE02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899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6683EE-448F-4A2A-AEBF-A752335A2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DC3198-5CFE-483E-8E43-CF75916AB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219F99-C8A8-4DCE-B6BC-89FB69E8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C39FF9-7717-4A40-8FA4-C7BC09F5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B77A79DA-3DA8-4942-8D31-7A526CC7E87C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9DE79FC-7747-4ED6-BC3D-FDFD21BF1E50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11" name="Afbeelding 4">
              <a:extLst>
                <a:ext uri="{FF2B5EF4-FFF2-40B4-BE49-F238E27FC236}">
                  <a16:creationId xmlns:a16="http://schemas.microsoft.com/office/drawing/2014/main" id="{909B359B-330B-49E6-9620-23BD799CB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1A55CBAB-6CFC-4E23-91A7-A28ECBB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57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B77A79DA-3DA8-4942-8D31-7A526CC7E87C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9DE79FC-7747-4ED6-BC3D-FDFD21BF1E50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11" name="Afbeelding 4">
              <a:extLst>
                <a:ext uri="{FF2B5EF4-FFF2-40B4-BE49-F238E27FC236}">
                  <a16:creationId xmlns:a16="http://schemas.microsoft.com/office/drawing/2014/main" id="{909B359B-330B-49E6-9620-23BD799CB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46683EE-448F-4A2A-AEBF-A752335A2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DC3198-5CFE-483E-8E43-CF75916AB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219F99-C8A8-4DCE-B6BC-89FB69E8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2445-8DE6-451F-96E6-6E3D1C80AAC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C39FF9-7717-4A40-8FA4-C7BC09F5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81D87F7E-B03E-43B5-B539-0818FCD2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861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17AE-1B9F-4469-8AFE-F91E132E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94C4F5-CE6A-4DB8-AFFF-0B77A799F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CC7F41-2A39-432A-8D80-3DDF4083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11E-C5DA-4879-837F-ED6D7A1F1BE6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193A88-8E51-4BED-86CC-F101897A6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CF77E05F-CDDA-4A39-AEF2-F525E8BCB738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EBD19043-20E2-4780-BC78-843E11C430E5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9" name="Afbeelding 4">
              <a:extLst>
                <a:ext uri="{FF2B5EF4-FFF2-40B4-BE49-F238E27FC236}">
                  <a16:creationId xmlns:a16="http://schemas.microsoft.com/office/drawing/2014/main" id="{3FE4597E-90D2-446B-92C4-36BFB7713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FD9F60DC-ED76-4D0F-8109-984678CB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582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E078AF-1816-4271-96C3-0131621D8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E79D2B-B241-489C-B100-EC66C158E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F12E7F-5FFF-4436-824A-41A40B03F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B484D6-CE73-4D59-B8A2-88F397BD3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84E2-DFB2-4D08-B2FB-07D4F06600C3}" type="datetime1">
              <a:rPr lang="nl-BE" smtClean="0"/>
              <a:t>8/03/2021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24182E-18E8-4767-82EF-6D0AF8C5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A6632AEF-CD83-438E-AA5E-F36536C18B29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FF106001-9F6B-4D51-AAF1-9D744B86C192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10" name="Afbeelding 4">
              <a:extLst>
                <a:ext uri="{FF2B5EF4-FFF2-40B4-BE49-F238E27FC236}">
                  <a16:creationId xmlns:a16="http://schemas.microsoft.com/office/drawing/2014/main" id="{0F801ACE-D215-41A5-A663-807EE2CF1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EAEC9017-AA8C-4C49-96C0-C8C1CD2E1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639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1311B-8495-4EDF-ACF2-454CEAF5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57BDE8-732C-49C7-A47C-BB197A415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445F4B-2EDE-4F68-AC6C-AF51EFBEA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51B40FD-3410-408A-ADD5-5438B070D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E88A203-A69A-47D3-A40D-47C91696B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4729E95-692D-4E6F-BF57-1B892C42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F7DD-A57D-4AC7-BBD3-5F83B0A0CE8F}" type="datetime1">
              <a:rPr lang="nl-BE" smtClean="0"/>
              <a:t>8/03/2021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245FE9-25D2-4B3E-BB7C-3EABB6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0348EC4E-D055-47A3-A72D-B2FA77B29DF6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E6195C0-1242-4A9F-8074-38A95AFB7774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12" name="Afbeelding 4">
              <a:extLst>
                <a:ext uri="{FF2B5EF4-FFF2-40B4-BE49-F238E27FC236}">
                  <a16:creationId xmlns:a16="http://schemas.microsoft.com/office/drawing/2014/main" id="{1D088A43-5F51-4F97-824E-E365FD661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10084FAC-E34F-48AA-B21B-C19C92CC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284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506CC-9641-44D4-8073-DD3ED35F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990AEF-EBA6-4075-A110-F452DD62B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F161-355D-4C39-BB3E-DC9D25309EB6}" type="datetime1">
              <a:rPr lang="nl-BE" smtClean="0"/>
              <a:t>8/03/2021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BE985C9-8B6D-4D59-B6D1-4B2DA3A3B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0CCC995-A737-44D0-8F72-F8AAEF7F5C44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AB56FED7-3B2E-43F8-A086-CA36F84D6400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8" name="Afbeelding 4">
              <a:extLst>
                <a:ext uri="{FF2B5EF4-FFF2-40B4-BE49-F238E27FC236}">
                  <a16:creationId xmlns:a16="http://schemas.microsoft.com/office/drawing/2014/main" id="{5A1135E3-898B-4313-A035-9446DA6BD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04C9662-BEF6-415D-8834-83C5B8D01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695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774C5C3-9B25-4BF0-A017-76F0C635D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8517-92EB-4B4E-AA56-DD8C1468B85E}" type="datetime1">
              <a:rPr lang="nl-BE" smtClean="0"/>
              <a:t>8/03/2021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D1AC4B3-882B-4B4E-A42D-4151E45A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D21D070E-5DEF-4436-AD1B-B7541EF002F8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74732534-6E26-4162-BA51-AB40D94F8DAC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7" name="Afbeelding 4">
              <a:extLst>
                <a:ext uri="{FF2B5EF4-FFF2-40B4-BE49-F238E27FC236}">
                  <a16:creationId xmlns:a16="http://schemas.microsoft.com/office/drawing/2014/main" id="{BE04AEB5-4862-4777-AE7E-16DA0161C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41E10A69-483D-4400-8D51-FE3EE0BEC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394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29BF5-665B-49BB-B1E4-B6DE1DF2B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404F38-EF7D-46A0-992F-82809C377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872165-0019-4F99-9B0F-FCB2B31A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01EBE6-CB4C-40F7-90EB-C4B49AD6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EA004-F743-43E1-9B16-CF550BADFFFE}" type="datetime1">
              <a:rPr lang="nl-BE" smtClean="0"/>
              <a:t>8/03/2021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61B4C6-2DA1-4074-B4CC-F29AAAC4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A07CBBA-E735-43C7-B653-3491DF4A741D}"/>
              </a:ext>
            </a:extLst>
          </p:cNvPr>
          <p:cNvGrpSpPr/>
          <p:nvPr userDrawn="1"/>
        </p:nvGrpSpPr>
        <p:grpSpPr>
          <a:xfrm>
            <a:off x="0" y="5557838"/>
            <a:ext cx="12115800" cy="1238250"/>
            <a:chOff x="0" y="5557838"/>
            <a:chExt cx="12115800" cy="123825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9F731D2-D333-432D-B4EE-B6DA3E3CE33D}"/>
                </a:ext>
              </a:extLst>
            </p:cNvPr>
            <p:cNvSpPr/>
            <p:nvPr/>
          </p:nvSpPr>
          <p:spPr>
            <a:xfrm>
              <a:off x="0" y="6311900"/>
              <a:ext cx="12115800" cy="50800"/>
            </a:xfrm>
            <a:prstGeom prst="rect">
              <a:avLst/>
            </a:prstGeom>
            <a:solidFill>
              <a:srgbClr val="336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10" name="Afbeelding 4">
              <a:extLst>
                <a:ext uri="{FF2B5EF4-FFF2-40B4-BE49-F238E27FC236}">
                  <a16:creationId xmlns:a16="http://schemas.microsoft.com/office/drawing/2014/main" id="{8DE42122-F4CC-4A80-ADF1-F8F484D0D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475" y="5557838"/>
              <a:ext cx="123825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0EE42714-F81F-49F8-8F5D-00057349D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69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211AD97-2DB9-4B88-B761-8555AC33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1AE001-A150-408B-8E1E-B5DCC48CD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00694D-6ECB-4B75-AB81-933D94761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BC6EA-F5B2-4C01-A964-E25DB7AC327B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ECBEF8-02FE-46D2-9906-162700735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www.zorgneticuro.be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B21DFD97-C49E-438D-B7EA-8DA35255B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nl-B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63E7E-AA81-418E-AED7-492A8229C6E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860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3607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cloud.com/user-585284764/vl_b2_woonzorgcentrum_10s-1" TargetMode="External"/><Relationship Id="rId2" Type="http://schemas.openxmlformats.org/officeDocument/2006/relationships/hyperlink" Target="https://soundcloud.com/user-585284764/r-zorgnet-icuro-ra-vl-a2-spot1-woonzorgcentrassistentiewoning-algemeen-30s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orgneticuro.be/content/communicatiecampagne-ons-hart-klopt-voor-u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SXJCzhituE4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zcSintElisabeth/videos/1280954122898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instagram.com/explore/tags/onshartkloptvooru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nva.com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B4E39-A760-4DF4-B02B-9BC231DAB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2000" y="1454400"/>
            <a:ext cx="5590800" cy="2387600"/>
          </a:xfrm>
        </p:spPr>
        <p:txBody>
          <a:bodyPr>
            <a:normAutofit/>
          </a:bodyPr>
          <a:lstStyle/>
          <a:p>
            <a:pPr algn="ctr"/>
            <a:r>
              <a:rPr lang="nl-BE" sz="4400"/>
              <a:t>Campagne</a:t>
            </a:r>
            <a:br>
              <a:rPr lang="nl-BE" sz="4400"/>
            </a:br>
            <a:r>
              <a:rPr lang="nl-BE" sz="4400"/>
              <a:t>“Ons hart klopt voor u”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358107-9A35-48F2-A39A-289689A462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nl-BE"/>
          </a:p>
          <a:p>
            <a:r>
              <a:rPr lang="nl-BE" sz="3200"/>
              <a:t>Terugblik en planning 2021</a:t>
            </a:r>
          </a:p>
          <a:p>
            <a:endParaRPr lang="nl-BE"/>
          </a:p>
          <a:p>
            <a:r>
              <a:rPr lang="nl-BE"/>
              <a:t>Infomoment, 5 maart 2021 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57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D4A72-5EAC-4B01-AAD3-1F40263E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365125"/>
            <a:ext cx="11398927" cy="1325563"/>
          </a:xfrm>
        </p:spPr>
        <p:txBody>
          <a:bodyPr/>
          <a:lstStyle/>
          <a:p>
            <a:pPr algn="ctr"/>
            <a:r>
              <a:rPr lang="nl-BE"/>
              <a:t>2021: gestaag verder bouwen aan een </a:t>
            </a:r>
            <a:r>
              <a:rPr lang="nl-BE">
                <a:solidFill>
                  <a:srgbClr val="FF0000"/>
                </a:solidFill>
              </a:rPr>
              <a:t>sterk merk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F33CF0-87C2-4634-BCB5-76095CBA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83EE75-B4D1-4C36-8671-3995E6AF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5BA621-DF80-4E05-85CD-84E044C15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10</a:t>
            </a:fld>
            <a:endParaRPr lang="nl-BE"/>
          </a:p>
        </p:txBody>
      </p:sp>
      <p:pic>
        <p:nvPicPr>
          <p:cNvPr id="7" name="Afbeelding 7" descr="Afbeelding met tekst, visitekaartje, teken&#10;&#10;Automatisch gegenereerde beschrijving">
            <a:extLst>
              <a:ext uri="{FF2B5EF4-FFF2-40B4-BE49-F238E27FC236}">
                <a16:creationId xmlns:a16="http://schemas.microsoft.com/office/drawing/2014/main" id="{C4EE0908-892B-424E-AF7D-B9322E627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957" y="1446633"/>
            <a:ext cx="4540085" cy="4540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01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743D8-29B9-48C5-B00A-9AE3F262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Bezoekers </a:t>
            </a:r>
            <a:r>
              <a:rPr lang="nl-BE">
                <a:solidFill>
                  <a:srgbClr val="FF0000"/>
                </a:solidFill>
              </a:rPr>
              <a:t>www.onshartkloptvooru.be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C72A25-6242-41DD-92F8-CF0081C3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Ca. 8000 sessies sinds online gaan site</a:t>
            </a:r>
          </a:p>
          <a:p>
            <a:r>
              <a:rPr lang="nl-BE" dirty="0"/>
              <a:t>22.000 pagina-weergaven</a:t>
            </a:r>
          </a:p>
          <a:p>
            <a:r>
              <a:rPr lang="nl-BE" dirty="0"/>
              <a:t>Kanalen:</a:t>
            </a:r>
            <a:br>
              <a:rPr lang="nl-BE" dirty="0"/>
            </a:br>
            <a:r>
              <a:rPr lang="nl-BE" sz="2000" dirty="0"/>
              <a:t>40% direct search</a:t>
            </a:r>
            <a:br>
              <a:rPr lang="nl-BE" sz="2000" dirty="0"/>
            </a:br>
            <a:r>
              <a:rPr lang="nl-BE" sz="2000" dirty="0"/>
              <a:t>38% online advertenties</a:t>
            </a:r>
            <a:br>
              <a:rPr lang="nl-BE" sz="2000" dirty="0"/>
            </a:br>
            <a:r>
              <a:rPr lang="nl-BE" sz="2000" dirty="0"/>
              <a:t>18% sociale media</a:t>
            </a:r>
            <a:br>
              <a:rPr lang="nl-BE" sz="2000" dirty="0"/>
            </a:br>
            <a:r>
              <a:rPr lang="nl-BE" sz="2000" dirty="0"/>
              <a:t>0,1% </a:t>
            </a:r>
            <a:r>
              <a:rPr lang="nl-BE" sz="2000" dirty="0" err="1"/>
              <a:t>referral</a:t>
            </a:r>
            <a:endParaRPr lang="nl-BE" sz="2000" dirty="0"/>
          </a:p>
          <a:p>
            <a:r>
              <a:rPr lang="nl-BE" dirty="0"/>
              <a:t>Meest bezochte pagina’s:</a:t>
            </a:r>
            <a:br>
              <a:rPr lang="nl-BE" dirty="0"/>
            </a:br>
            <a:r>
              <a:rPr lang="nl-BE" sz="2000" dirty="0"/>
              <a:t>Zoek een zorgcentrum</a:t>
            </a:r>
            <a:br>
              <a:rPr lang="nl-BE" sz="2000" dirty="0"/>
            </a:br>
            <a:r>
              <a:rPr lang="nl-BE" sz="2000" dirty="0"/>
              <a:t>Jobs in de ouderenzorg</a:t>
            </a:r>
            <a:br>
              <a:rPr lang="nl-BE" sz="2000" dirty="0"/>
            </a:br>
            <a:r>
              <a:rPr lang="nl-BE" sz="2000" dirty="0"/>
              <a:t>Onze zorgvisie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85F220-94DF-46F0-B1A3-E29F4B45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A630B9-75F4-40C9-AFF5-09DF2838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ACE4CF-3767-49D0-B4A0-7CABA2B22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312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6CAA2-7681-4ABB-B7AF-2E5A5837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/>
              <a:t>Herkenbaarheid van het merk verhogen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027E53-3F6C-4A1B-9B60-0528DBCB6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529528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nl-NL" sz="2000" dirty="0"/>
              <a:t>We willen dat mensen 'Ons hart klopt voor u' kennen, dat ze weten dat een zorgvoorziening met dat label voor kwaliteitsvolle en betrouwbare ouderenzorg staat. </a:t>
            </a:r>
            <a:br>
              <a:rPr lang="nl-NL" sz="2000" dirty="0"/>
            </a:br>
            <a:endParaRPr lang="nl-NL" sz="2000" dirty="0"/>
          </a:p>
          <a:p>
            <a:pPr marL="457200" indent="-457200">
              <a:buFont typeface="Arial"/>
              <a:buChar char="•"/>
            </a:pPr>
            <a:r>
              <a:rPr lang="nl-NL" sz="2000" dirty="0"/>
              <a:t>Associatie met 6 concrete </a:t>
            </a:r>
            <a:r>
              <a:rPr lang="nl-NL" sz="2000" b="1" dirty="0"/>
              <a:t>engagementen</a:t>
            </a:r>
            <a:br>
              <a:rPr lang="nl-NL" sz="2000" dirty="0"/>
            </a:br>
            <a:endParaRPr lang="nl-NL" sz="2000" dirty="0"/>
          </a:p>
          <a:p>
            <a:pPr marL="457200" indent="-457200">
              <a:buFont typeface="Arial"/>
              <a:buChar char="•"/>
            </a:pPr>
            <a:r>
              <a:rPr lang="nl-NL" sz="2000" b="1" dirty="0"/>
              <a:t>Naamsbekendheid en visuele herkenning </a:t>
            </a:r>
            <a:r>
              <a:rPr lang="nl-NL" sz="2000" dirty="0"/>
              <a:t>van het label opbouwen</a:t>
            </a:r>
          </a:p>
          <a:p>
            <a:pPr marL="1143000" lvl="1">
              <a:buFont typeface="Arial"/>
              <a:buChar char="•"/>
            </a:pPr>
            <a:r>
              <a:rPr lang="nl-NL" sz="2000" dirty="0"/>
              <a:t>Door te investeren in zichtbaarheid: online en offline </a:t>
            </a:r>
          </a:p>
          <a:p>
            <a:pPr marL="1143000" lvl="1">
              <a:buFont typeface="Arial"/>
              <a:buChar char="•"/>
            </a:pPr>
            <a:r>
              <a:rPr lang="nl-NL" sz="2000" dirty="0"/>
              <a:t>Door een positief gevoel aan 'ons hart klopt voor u' te koppelen</a:t>
            </a:r>
          </a:p>
          <a:p>
            <a:pPr marL="1143000" lvl="1">
              <a:buFont typeface="Arial"/>
              <a:buChar char="•"/>
            </a:pPr>
            <a:endParaRPr lang="nl-NL" sz="2000" dirty="0"/>
          </a:p>
          <a:p>
            <a:pPr marL="0" lvl="1" indent="0" algn="ctr">
              <a:buNone/>
            </a:pPr>
            <a:r>
              <a:rPr lang="nl-NL" sz="2800" dirty="0">
                <a:solidFill>
                  <a:srgbClr val="FF0000"/>
                </a:solidFill>
              </a:rPr>
              <a:t>= </a:t>
            </a:r>
            <a:r>
              <a:rPr lang="nl-NL" sz="2800" b="1" dirty="0">
                <a:solidFill>
                  <a:srgbClr val="FF0000"/>
                </a:solidFill>
              </a:rPr>
              <a:t>werk van lange adem!</a:t>
            </a:r>
            <a:endParaRPr lang="nl-NL" sz="2800" dirty="0">
              <a:solidFill>
                <a:srgbClr val="FF0000"/>
              </a:solidFill>
            </a:endParaRPr>
          </a:p>
        </p:txBody>
      </p:sp>
      <p:pic>
        <p:nvPicPr>
          <p:cNvPr id="7" name="Afbeelding 7" descr="Afbeelding met tekst, visitekaartje, teken&#10;&#10;Automatisch gegenereerde beschrijving">
            <a:extLst>
              <a:ext uri="{FF2B5EF4-FFF2-40B4-BE49-F238E27FC236}">
                <a16:creationId xmlns:a16="http://schemas.microsoft.com/office/drawing/2014/main" id="{27DACDA7-F29B-43E6-849D-B0B1B299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728" y="1603684"/>
            <a:ext cx="2986072" cy="2986072"/>
          </a:xfrm>
          <a:prstGeom prst="rect">
            <a:avLst/>
          </a:prstGeom>
          <a:noFill/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53EC12-3D38-40BF-8F89-F4BEA1D0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272445-8DE6-451F-96E6-6E3D1C80AACE}" type="datetime1">
              <a:rPr lang="nl-BE" smtClean="0"/>
              <a:pPr>
                <a:spcAft>
                  <a:spcPts val="600"/>
                </a:spcAft>
              </a:pPr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400527-F138-4B3C-A96B-F98D7EB5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E24712-3073-4234-9CFE-EE053ED25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463E7E-AA81-418E-AED7-492A8229C6EB}" type="slidenum">
              <a:rPr lang="nl-BE" smtClean="0"/>
              <a:pPr>
                <a:spcAft>
                  <a:spcPts val="600"/>
                </a:spcAft>
              </a:pPr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9079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0CC31-E5DE-438E-9E7F-CB401D04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Voordelen van een sterk merk  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A2BE22-83A2-4258-A051-6432D3960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Calibri"/>
              </a:rPr>
              <a:t>Nieuwe bewoners aantrekken </a:t>
            </a:r>
          </a:p>
          <a:p>
            <a:pPr marL="0" indent="0">
              <a:buNone/>
            </a:pPr>
            <a:r>
              <a:rPr lang="nl-NL" dirty="0">
                <a:cs typeface="Calibri"/>
                <a:sym typeface="Wingdings" panose="05000000000000000000" pitchFamily="2" charset="2"/>
              </a:rPr>
              <a:t> </a:t>
            </a:r>
            <a:r>
              <a:rPr lang="nl-NL" dirty="0">
                <a:cs typeface="Calibri"/>
              </a:rPr>
              <a:t>Label/merk geassocieerd met kwaliteitsvolle, warme zorg</a:t>
            </a:r>
          </a:p>
          <a:p>
            <a:pPr marL="0" indent="0">
              <a:buNone/>
            </a:pPr>
            <a:endParaRPr lang="nl-NL" dirty="0">
              <a:cs typeface="Calibri"/>
            </a:endParaRPr>
          </a:p>
          <a:p>
            <a:r>
              <a:rPr lang="nl-NL" dirty="0">
                <a:cs typeface="Calibri"/>
              </a:rPr>
              <a:t>Nieuwe medewerkers aantrekken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cs typeface="Calibri"/>
                <a:sym typeface="Wingdings" panose="05000000000000000000" pitchFamily="2" charset="2"/>
              </a:rPr>
              <a:t> </a:t>
            </a:r>
            <a:r>
              <a:rPr lang="nl-NL" dirty="0" err="1">
                <a:cs typeface="Calibri"/>
                <a:sym typeface="Wingdings" panose="05000000000000000000" pitchFamily="2" charset="2"/>
              </a:rPr>
              <a:t>Employer</a:t>
            </a:r>
            <a:r>
              <a:rPr lang="nl-NL" dirty="0">
                <a:cs typeface="Calibri"/>
                <a:sym typeface="Wingdings" panose="05000000000000000000" pitchFamily="2" charset="2"/>
              </a:rPr>
              <a:t> branding, aantrekkelijk werkgeverschap</a:t>
            </a:r>
          </a:p>
          <a:p>
            <a:pPr>
              <a:buFont typeface="Wingdings" panose="05000000000000000000" pitchFamily="2" charset="2"/>
              <a:buChar char="à"/>
            </a:pPr>
            <a:endParaRPr lang="nl-NL" dirty="0"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FF0000"/>
                </a:solidFill>
                <a:cs typeface="Calibri"/>
                <a:sym typeface="Wingdings" panose="05000000000000000000" pitchFamily="2" charset="2"/>
              </a:rPr>
              <a:t>= bouwen aan de reputatie van je zorgvoorziening!</a:t>
            </a:r>
            <a:endParaRPr lang="nl-NL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3F5980-35CA-41EB-A505-1CF031188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2F108E-608F-4327-BC68-64C93AFB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D6EAA5-A548-42FE-950D-C1A73DF5E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13</a:t>
            </a:fld>
            <a:endParaRPr lang="nl-BE"/>
          </a:p>
        </p:txBody>
      </p:sp>
      <p:pic>
        <p:nvPicPr>
          <p:cNvPr id="7" name="Afbeelding 7" descr="Afbeelding met tekst, visitekaartje, teken&#10;&#10;Automatisch gegenereerde beschrijving">
            <a:extLst>
              <a:ext uri="{FF2B5EF4-FFF2-40B4-BE49-F238E27FC236}">
                <a16:creationId xmlns:a16="http://schemas.microsoft.com/office/drawing/2014/main" id="{7F1CEB5E-0AF6-4C20-B47F-7CD4D948F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436" y="127906"/>
            <a:ext cx="1800000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871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6CAA2-7681-4ABB-B7AF-2E5A5837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Allemaal samen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027E53-3F6C-4A1B-9B60-0528DBCB6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nl-NL" u="sng">
                <a:cs typeface="Calibri"/>
              </a:rPr>
              <a:t>Positionering van de </a:t>
            </a:r>
            <a:r>
              <a:rPr lang="nl-NL" u="sng" err="1">
                <a:cs typeface="Calibri"/>
              </a:rPr>
              <a:t>social</a:t>
            </a:r>
            <a:r>
              <a:rPr lang="nl-NL" u="sng">
                <a:cs typeface="Calibri"/>
              </a:rPr>
              <a:t> </a:t>
            </a:r>
            <a:r>
              <a:rPr lang="nl-NL" u="sng" err="1">
                <a:cs typeface="Calibri"/>
              </a:rPr>
              <a:t>profit</a:t>
            </a:r>
            <a:r>
              <a:rPr lang="nl-NL" u="sng">
                <a:cs typeface="Calibri"/>
              </a:rPr>
              <a:t> ouderenzorg </a:t>
            </a:r>
            <a:r>
              <a:rPr lang="nl-NL">
                <a:cs typeface="Calibri"/>
              </a:rPr>
              <a:t>als groep via een merk/label met duidelijke engagementen</a:t>
            </a:r>
          </a:p>
          <a:p>
            <a:pPr marL="457200" indent="-457200">
              <a:buFont typeface="Arial"/>
              <a:buChar char="•"/>
            </a:pPr>
            <a:r>
              <a:rPr lang="nl-NL">
                <a:cs typeface="Calibri"/>
              </a:rPr>
              <a:t>Gezamenlijke inspanning van 300 voorzieningen kan bekendheid van het merk sterk verhogen</a:t>
            </a:r>
          </a:p>
          <a:p>
            <a:pPr marL="457200" indent="-457200">
              <a:buFont typeface="Arial"/>
              <a:buChar char="•"/>
            </a:pPr>
            <a:r>
              <a:rPr lang="nl-NL">
                <a:cs typeface="Calibri"/>
              </a:rPr>
              <a:t>Versterkt vanuit Zorgnet-Icuro</a:t>
            </a:r>
            <a:br>
              <a:rPr lang="nl-NL">
                <a:cs typeface="Calibri"/>
              </a:rPr>
            </a:br>
            <a:r>
              <a:rPr lang="nl-NL">
                <a:cs typeface="Calibri"/>
              </a:rPr>
              <a:t>- spots op nationale radiozenders</a:t>
            </a:r>
            <a:br>
              <a:rPr lang="nl-NL">
                <a:cs typeface="Calibri"/>
              </a:rPr>
            </a:br>
            <a:r>
              <a:rPr lang="nl-NL">
                <a:cs typeface="Calibri"/>
              </a:rPr>
              <a:t>- advertenties op Google</a:t>
            </a:r>
            <a:br>
              <a:rPr lang="nl-NL">
                <a:cs typeface="Calibri"/>
              </a:rPr>
            </a:br>
            <a:r>
              <a:rPr lang="nl-NL">
                <a:cs typeface="Calibri"/>
              </a:rPr>
              <a:t>- ondersteuning inzet communicatiekanalen van de deelnemende voorzieningen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53EC12-3D38-40BF-8F89-F4BEA1D0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2445-8DE6-451F-96E6-6E3D1C80AAC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400527-F138-4B3C-A96B-F98D7EB5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E24712-3073-4234-9CFE-EE053ED25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14</a:t>
            </a:fld>
            <a:endParaRPr lang="nl-BE"/>
          </a:p>
        </p:txBody>
      </p:sp>
      <p:pic>
        <p:nvPicPr>
          <p:cNvPr id="7" name="Afbeelding 7" descr="Afbeelding met tekst, visitekaartje, teken&#10;&#10;Automatisch gegenereerde beschrijving">
            <a:extLst>
              <a:ext uri="{FF2B5EF4-FFF2-40B4-BE49-F238E27FC236}">
                <a16:creationId xmlns:a16="http://schemas.microsoft.com/office/drawing/2014/main" id="{3E4B35F8-C39B-4D86-A4D6-075CA35D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436" y="127906"/>
            <a:ext cx="1800000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309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 descr="Afbeelding met persoon, geleedpotige, binnen, ongewerveld&#10;&#10;Automatisch gegenereerde beschrijving">
            <a:extLst>
              <a:ext uri="{FF2B5EF4-FFF2-40B4-BE49-F238E27FC236}">
                <a16:creationId xmlns:a16="http://schemas.microsoft.com/office/drawing/2014/main" id="{5F07462B-7F17-4B7E-A302-E3FC668D0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828" y="136525"/>
            <a:ext cx="9042343" cy="6029551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B8383D-B007-4110-BABC-70376153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2445-8DE6-451F-96E6-6E3D1C80AAC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B40B26-1033-4795-BC31-3BBA5218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AB69AB-363D-47B2-8155-EDFB29647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15</a:t>
            </a:fld>
            <a:endParaRPr lang="nl-BE"/>
          </a:p>
        </p:txBody>
      </p:sp>
      <p:pic>
        <p:nvPicPr>
          <p:cNvPr id="9" name="Afbeelding 7" descr="Afbeelding met tekst, visitekaartje, teken&#10;&#10;Automatisch gegenereerde beschrijving">
            <a:extLst>
              <a:ext uri="{FF2B5EF4-FFF2-40B4-BE49-F238E27FC236}">
                <a16:creationId xmlns:a16="http://schemas.microsoft.com/office/drawing/2014/main" id="{DFF4A1A3-157D-4A0A-BA50-EE33DDE4B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03" y="1755797"/>
            <a:ext cx="2867207" cy="2867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337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08FDC-AD57-4B82-87C1-A2E798FB7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Voorjaar 2021: nieuwe radiocampagne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9EC800-927B-4DEE-8E48-6BC0492C1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nl-NL" err="1">
                <a:cs typeface="Calibri"/>
              </a:rPr>
              <a:t>Radiospots</a:t>
            </a:r>
            <a:r>
              <a:rPr lang="nl-NL">
                <a:cs typeface="Calibri"/>
              </a:rPr>
              <a:t> in week 11 (start 15/3) en week 13 (start 29/3)</a:t>
            </a:r>
            <a:endParaRPr lang="nl-NL"/>
          </a:p>
          <a:p>
            <a:pPr marL="1143000" lvl="1" indent="-457200">
              <a:buFont typeface="Arial,Sans-Serif"/>
              <a:buChar char="•"/>
            </a:pPr>
            <a:r>
              <a:rPr lang="nl-BE">
                <a:ea typeface="+mn-lt"/>
                <a:cs typeface="+mn-lt"/>
              </a:rPr>
              <a:t>Verschillende versies: </a:t>
            </a:r>
            <a:endParaRPr lang="en-US">
              <a:ea typeface="+mn-lt"/>
              <a:cs typeface="+mn-lt"/>
            </a:endParaRPr>
          </a:p>
          <a:p>
            <a:pPr marL="1600200" lvl="2">
              <a:buFont typeface="Arial,Sans-Serif"/>
              <a:buChar char="•"/>
            </a:pPr>
            <a:r>
              <a:rPr lang="nl-BE">
                <a:ea typeface="+mn-lt"/>
                <a:cs typeface="+mn-lt"/>
                <a:hlinkClick r:id="rId2"/>
              </a:rPr>
              <a:t>https://soundcloud.com/user-585284764/r-zorgnet-icuro-ra-vl-a2-spot1-woonzorgcentrassistentiewoning-algemeen-30s</a:t>
            </a:r>
            <a:endParaRPr lang="nl-BE">
              <a:ea typeface="+mn-lt"/>
              <a:cs typeface="+mn-lt"/>
            </a:endParaRPr>
          </a:p>
          <a:p>
            <a:pPr marL="1600200" lvl="2">
              <a:buFont typeface="Arial,Sans-Serif"/>
              <a:buChar char="•"/>
            </a:pPr>
            <a:r>
              <a:rPr lang="nl-BE">
                <a:ea typeface="+mn-lt"/>
                <a:cs typeface="+mn-lt"/>
                <a:hlinkClick r:id="rId3"/>
              </a:rPr>
              <a:t>https://soundcloud.com/user-585284764/vl_b2_woonzorgcentrum_10s-1</a:t>
            </a:r>
            <a:endParaRPr lang="nl-NL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nl-NL">
                <a:cs typeface="Calibri"/>
              </a:rPr>
              <a:t>Levering promotiemateriaal in week 11 </a:t>
            </a:r>
          </a:p>
          <a:p>
            <a:endParaRPr lang="nl-NL">
              <a:cs typeface="Calibri"/>
            </a:endParaRPr>
          </a:p>
          <a:p>
            <a:endParaRPr lang="nl-NL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A8D24A-CCB8-4A99-B9E1-34F5DD7A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2445-8DE6-451F-96E6-6E3D1C80AAC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B55C6C-F0A6-43B3-8A8A-4D4ED6D7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6AC657-2190-45B7-AF78-B790CF2A4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808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6CAA2-7681-4ABB-B7AF-2E5A5837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Hoe zet ik als </a:t>
            </a:r>
            <a:r>
              <a:rPr lang="nl-NL" dirty="0" err="1">
                <a:cs typeface="Calibri Light"/>
              </a:rPr>
              <a:t>wzc</a:t>
            </a:r>
            <a:r>
              <a:rPr lang="nl-NL" dirty="0">
                <a:cs typeface="Calibri Light"/>
              </a:rPr>
              <a:t> de campagne kracht bij?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027E53-3F6C-4A1B-9B60-0528DBCB6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nl-NL">
                <a:cs typeface="Calibri"/>
              </a:rPr>
              <a:t>Zoveel mogelijk zichtbaarheid en “</a:t>
            </a:r>
            <a:r>
              <a:rPr lang="nl-NL" err="1">
                <a:cs typeface="Calibri"/>
              </a:rPr>
              <a:t>referral</a:t>
            </a:r>
            <a:r>
              <a:rPr lang="nl-NL">
                <a:cs typeface="Calibri"/>
              </a:rPr>
              <a:t>” creëren</a:t>
            </a:r>
          </a:p>
          <a:p>
            <a:pPr marL="457200" indent="-457200">
              <a:buFont typeface="Arial"/>
              <a:buChar char="•"/>
            </a:pPr>
            <a:r>
              <a:rPr lang="nl-NL">
                <a:cs typeface="Calibri"/>
              </a:rPr>
              <a:t>Eigen communicatiekanalen gebruiken</a:t>
            </a:r>
          </a:p>
          <a:p>
            <a:pPr marL="1143000" lvl="1" indent="-457200">
              <a:buFont typeface="Arial"/>
              <a:buChar char="•"/>
            </a:pPr>
            <a:r>
              <a:rPr lang="nl-NL">
                <a:cs typeface="Calibri"/>
              </a:rPr>
              <a:t>Logo met </a:t>
            </a:r>
            <a:r>
              <a:rPr lang="nl-NL" err="1">
                <a:cs typeface="Calibri"/>
              </a:rPr>
              <a:t>url</a:t>
            </a:r>
            <a:r>
              <a:rPr lang="nl-NL">
                <a:cs typeface="Calibri"/>
              </a:rPr>
              <a:t> op website (zo zichtbaar mogelijk)</a:t>
            </a:r>
          </a:p>
          <a:p>
            <a:pPr marL="1143000" lvl="1" indent="-457200">
              <a:buFont typeface="Arial"/>
              <a:buChar char="•"/>
            </a:pPr>
            <a:r>
              <a:rPr lang="nl-NL">
                <a:cs typeface="Calibri"/>
              </a:rPr>
              <a:t>Inzet sociale media: hashtag én logo </a:t>
            </a:r>
          </a:p>
          <a:p>
            <a:pPr marL="1143000" lvl="1" indent="-457200">
              <a:buFont typeface="Arial"/>
              <a:buChar char="•"/>
            </a:pPr>
            <a:r>
              <a:rPr lang="nl-NL">
                <a:cs typeface="Calibri"/>
              </a:rPr>
              <a:t>Infoschermen </a:t>
            </a:r>
          </a:p>
          <a:p>
            <a:pPr marL="1143000" lvl="1" indent="-457200">
              <a:buFont typeface="Arial"/>
              <a:buChar char="•"/>
            </a:pPr>
            <a:r>
              <a:rPr lang="nl-NL">
                <a:cs typeface="Calibri"/>
              </a:rPr>
              <a:t>Logo op zoveel mogelijk communicatiedragers (nieuwsbrief, </a:t>
            </a:r>
            <a:r>
              <a:rPr lang="nl-NL" err="1">
                <a:cs typeface="Calibri"/>
              </a:rPr>
              <a:t>mailings</a:t>
            </a:r>
            <a:r>
              <a:rPr lang="nl-NL">
                <a:cs typeface="Calibri"/>
              </a:rPr>
              <a:t>, folders, opnameverklaring…)</a:t>
            </a:r>
          </a:p>
          <a:p>
            <a:pPr marL="457200" indent="-457200">
              <a:buFont typeface="Arial"/>
              <a:buChar char="•"/>
            </a:pPr>
            <a:r>
              <a:rPr lang="nl-NL">
                <a:cs typeface="Calibri"/>
              </a:rPr>
              <a:t>Promotiemateriaal: zichtbaarheid in je eigen voorziening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53EC12-3D38-40BF-8F89-F4BEA1D0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2445-8DE6-451F-96E6-6E3D1C80AAC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400527-F138-4B3C-A96B-F98D7EB5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E24712-3073-4234-9CFE-EE053ED25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5170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620F5-9971-4F95-937E-5C6DF05F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Promotiemateriaal op dashboard ledenzone www.zorgneticuro.be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C7797B-CCCB-48B5-9355-C78F9462A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>
                <a:cs typeface="Calibri"/>
              </a:rPr>
              <a:t>Hier vind je logo's, een infofiche, voorbeeldteksten voor op de website/nieuwsbrief, een presentatie, voorbeeldcommunicaties naar medewerkers/</a:t>
            </a:r>
            <a:r>
              <a:rPr lang="nl-BE" err="1">
                <a:cs typeface="Calibri"/>
              </a:rPr>
              <a:t>rvb</a:t>
            </a:r>
            <a:r>
              <a:rPr lang="nl-BE">
                <a:cs typeface="Calibri"/>
              </a:rPr>
              <a:t>...  </a:t>
            </a:r>
            <a:endParaRPr lang="nl-BE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>
                <a:hlinkClick r:id="rId2"/>
              </a:rPr>
              <a:t>https://www.zorgneticuro.be/content/communicatiecampagne-ons-hart-klopt-voor-u</a:t>
            </a:r>
            <a:r>
              <a:rPr lang="nl-BE"/>
              <a:t> </a:t>
            </a:r>
            <a:endParaRPr lang="nl-BE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F1CCA8-439B-45BA-A42F-91083C7A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2445-8DE6-451F-96E6-6E3D1C80AAC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EE46B8-B290-4B95-BCB5-DEAD28D7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D2FE43-B15C-4B60-B93F-4BAA81D00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6882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A434AB-4B90-4EC3-B963-A703B7A0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/>
              <a:t>'Ons hart klopt voor u' integreren </a:t>
            </a:r>
          </a:p>
        </p:txBody>
      </p:sp>
      <p:pic>
        <p:nvPicPr>
          <p:cNvPr id="8" name="Afbeelding 7" descr="Afbeelding met tekst, persoon, schermafbeelding&#10;&#10;Automatisch gegenereerde beschrijving">
            <a:extLst>
              <a:ext uri="{FF2B5EF4-FFF2-40B4-BE49-F238E27FC236}">
                <a16:creationId xmlns:a16="http://schemas.microsoft.com/office/drawing/2014/main" id="{2A57AF2C-40D7-4291-B5B0-3DBB35E7F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5E1E1E-F789-477E-A170-D2A790AEF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/>
              <a:t>Het is belangrijk om 'Ons hart klopt voor u' te koppelen aan het verhaal van je voorziening. Gebruik daarvoor de engagementen als kapstok</a:t>
            </a:r>
            <a:endParaRPr lang="nl-NL">
              <a:cs typeface="Calibri" panose="020F0502020204030204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FABB17-48C9-40E3-8E34-1245FCF90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272445-8DE6-451F-96E6-6E3D1C80AACE}" type="datetime1">
              <a:rPr lang="nl-BE" smtClean="0"/>
              <a:pPr>
                <a:spcAft>
                  <a:spcPts val="600"/>
                </a:spcAft>
              </a:pPr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B864DB-B308-4AD2-85DE-6B6390A4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64810A-F269-45AD-AC1B-3AE342915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463E7E-AA81-418E-AED7-492A8229C6EB}" type="slidenum">
              <a:rPr lang="nl-BE" smtClean="0"/>
              <a:pPr>
                <a:spcAft>
                  <a:spcPts val="600"/>
                </a:spcAft>
              </a:pPr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490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2701B-797A-44FF-99B5-6B4808D3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/>
              <a:t>Programma</a:t>
            </a:r>
          </a:p>
        </p:txBody>
      </p:sp>
      <p:pic>
        <p:nvPicPr>
          <p:cNvPr id="7" name="Afbeelding 7" descr="Afbeelding met tekst, visitekaartje, teken&#10;&#10;Automatisch gegenereerde beschrijving">
            <a:extLst>
              <a:ext uri="{FF2B5EF4-FFF2-40B4-BE49-F238E27FC236}">
                <a16:creationId xmlns:a16="http://schemas.microsoft.com/office/drawing/2014/main" id="{159B03F6-9D65-440A-B7A2-3BACD449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AD94F8-FF63-47D7-A7D7-21055BAC7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Terugblik</a:t>
            </a:r>
          </a:p>
          <a:p>
            <a:r>
              <a:rPr lang="nl-BE" dirty="0"/>
              <a:t>Opbouw merk en belang herkenbaarheid</a:t>
            </a:r>
            <a:endParaRPr lang="nl-BE" dirty="0">
              <a:cs typeface="Calibri"/>
            </a:endParaRPr>
          </a:p>
          <a:p>
            <a:r>
              <a:rPr lang="nl-BE" dirty="0">
                <a:cs typeface="Calibri"/>
              </a:rPr>
              <a:t>Enkele voorbeelden van de leden</a:t>
            </a:r>
          </a:p>
          <a:p>
            <a:r>
              <a:rPr lang="nl-BE" dirty="0"/>
              <a:t>Planning 2021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95C496-C906-45F0-9FB6-C9343DC0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7B191E-AB31-49D4-8638-315D17F5FC89}" type="datetime1">
              <a:rPr lang="nl-BE" smtClean="0"/>
              <a:pPr>
                <a:spcAft>
                  <a:spcPts val="600"/>
                </a:spcAft>
              </a:pPr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26F66A-9E17-432D-A026-5F6EE884E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05CCB8-E560-444A-908A-D0B3AACE8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463E7E-AA81-418E-AED7-492A8229C6EB}" type="slidenum">
              <a:rPr lang="nl-BE" smtClean="0"/>
              <a:pPr>
                <a:spcAft>
                  <a:spcPts val="600"/>
                </a:spcAft>
              </a:pPr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232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>
            <a:extLst>
              <a:ext uri="{FF2B5EF4-FFF2-40B4-BE49-F238E27FC236}">
                <a16:creationId xmlns:a16="http://schemas.microsoft.com/office/drawing/2014/main" id="{1537906D-3DDD-4BFA-861C-7A1C058ACE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5945" y="256269"/>
            <a:ext cx="4093839" cy="5760000"/>
          </a:xfrm>
        </p:spPr>
      </p:pic>
      <p:pic>
        <p:nvPicPr>
          <p:cNvPr id="9" name="Afbeelding 9">
            <a:extLst>
              <a:ext uri="{FF2B5EF4-FFF2-40B4-BE49-F238E27FC236}">
                <a16:creationId xmlns:a16="http://schemas.microsoft.com/office/drawing/2014/main" id="{127291FA-761A-494A-9E3A-72E8EDFFBC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34753" y="256269"/>
            <a:ext cx="4093839" cy="5760000"/>
          </a:xfr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14F654-74FD-4480-A433-5555392D2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84E2-DFB2-4D08-B2FB-07D4F06600C3}" type="datetime1">
              <a:rPr lang="nl-BE" smtClean="0"/>
              <a:t>8/03/2021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F6E562-FC49-45DD-9529-5A7EA43C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86F73B-7AE0-4322-A147-DA0EE6FCF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057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E9BA2-430F-4BC5-8FAE-0AEA05612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'Ons hart klopt voor u' in de voorzieningen</a:t>
            </a:r>
            <a:endParaRPr lang="nl-NL"/>
          </a:p>
        </p:txBody>
      </p:sp>
      <p:pic>
        <p:nvPicPr>
          <p:cNvPr id="7" name="Afbeelding 7">
            <a:hlinkClick r:id="" action="ppaction://media"/>
            <a:extLst>
              <a:ext uri="{FF2B5EF4-FFF2-40B4-BE49-F238E27FC236}">
                <a16:creationId xmlns:a16="http://schemas.microsoft.com/office/drawing/2014/main" id="{C961DA68-9B4F-4B99-8FC7-D11C142F4B6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296319"/>
            <a:ext cx="4572000" cy="34290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FC45D8-3A8A-4A6C-AE6E-6C046CCC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2445-8DE6-451F-96E6-6E3D1C80AAC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D4A48E-9B5E-40DE-B25F-E0E4351B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4CD418-F571-41D2-909B-DDB3F975D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9669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0502D-E0DB-4EA8-A6A2-627928A4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'Ons hart klopt voor u' in de voorzieningen</a:t>
            </a:r>
            <a:endParaRPr lang="nl-NL"/>
          </a:p>
        </p:txBody>
      </p:sp>
      <p:pic>
        <p:nvPicPr>
          <p:cNvPr id="7" name="Afbeelding 7" descr="Afbeelding met tekst, staand, persoon, groep&#10;&#10;Automatisch gegenereerde beschrijving">
            <a:extLst>
              <a:ext uri="{FF2B5EF4-FFF2-40B4-BE49-F238E27FC236}">
                <a16:creationId xmlns:a16="http://schemas.microsoft.com/office/drawing/2014/main" id="{92F80A4F-C570-474D-8C64-C268515EA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76" y="1441338"/>
            <a:ext cx="4494891" cy="4475841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2ED676-581F-4152-ADA1-570B67C5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2445-8DE6-451F-96E6-6E3D1C80AACE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629324-3AB7-4698-8E31-75C94BADA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F675AB-89D1-40A9-9E32-294350669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22</a:t>
            </a:fld>
            <a:endParaRPr lang="nl-BE"/>
          </a:p>
        </p:txBody>
      </p:sp>
      <p:pic>
        <p:nvPicPr>
          <p:cNvPr id="8" name="Afbeelding 8" descr="Afbeelding met tekst, persoon, groep, poseren&#10;&#10;Automatisch gegenereerde beschrijving">
            <a:extLst>
              <a:ext uri="{FF2B5EF4-FFF2-40B4-BE49-F238E27FC236}">
                <a16:creationId xmlns:a16="http://schemas.microsoft.com/office/drawing/2014/main" id="{55E5BC1C-533F-416F-BD7E-FEC08E57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5" y="1866019"/>
            <a:ext cx="6426199" cy="36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02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9D1E3-E591-4857-B9E1-37716468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/>
              <a:t>'Ons hart klopt voor u’ in de voorzieningen</a:t>
            </a:r>
            <a:endParaRPr lang="nl-NL" dirty="0"/>
          </a:p>
        </p:txBody>
      </p:sp>
      <p:pic>
        <p:nvPicPr>
          <p:cNvPr id="7" name="Afbeelding 7" descr="Afbeelding met tekst, verschillend, items&#10;&#10;Automatisch gegenereerde beschrijving">
            <a:extLst>
              <a:ext uri="{FF2B5EF4-FFF2-40B4-BE49-F238E27FC236}">
                <a16:creationId xmlns:a16="http://schemas.microsoft.com/office/drawing/2014/main" id="{6EDAD04D-011E-4011-90DF-747487583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6230"/>
          <a:stretch/>
        </p:blipFill>
        <p:spPr>
          <a:xfrm>
            <a:off x="914400" y="1599593"/>
            <a:ext cx="5181600" cy="4351338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D2EE67-F617-4492-8409-9F103FE22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nl-NL">
                <a:hlinkClick r:id="rId3"/>
              </a:rPr>
              <a:t>https://www.facebook.com/WzcSintElisabeth/videos/128095412289825</a:t>
            </a:r>
            <a:r>
              <a:rPr lang="nl-NL"/>
              <a:t> </a:t>
            </a:r>
          </a:p>
          <a:p>
            <a:endParaRPr lang="nl-NL">
              <a:hlinkClick r:id="rId4"/>
            </a:endParaRPr>
          </a:p>
          <a:p>
            <a:pPr marL="457200" indent="-457200">
              <a:buFont typeface="Arial"/>
              <a:buChar char="•"/>
            </a:pPr>
            <a:r>
              <a:rPr lang="nl-NL">
                <a:hlinkClick r:id="rId4"/>
              </a:rPr>
              <a:t>https://www.instagram.com/explore/tags/onshartkloptvooru/</a:t>
            </a:r>
            <a:r>
              <a:rPr lang="nl-NL"/>
              <a:t> 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4F37D5-58D7-4ABB-9EC3-FC89F6597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272445-8DE6-451F-96E6-6E3D1C80AACE}" type="datetime1">
              <a:rPr lang="nl-BE" smtClean="0"/>
              <a:pPr>
                <a:spcAft>
                  <a:spcPts val="600"/>
                </a:spcAft>
              </a:pPr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D07E0C-5C59-4E6C-8900-F4BBD1E30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912ABA-5894-4139-B0A6-236FD558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463E7E-AA81-418E-AED7-492A8229C6EB}" type="slidenum">
              <a:rPr lang="nl-BE" smtClean="0"/>
              <a:pPr>
                <a:spcAft>
                  <a:spcPts val="600"/>
                </a:spcAft>
              </a:pPr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5066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D176B-F597-4169-A294-B877A7308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Gratis tools 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05509D-9E66-4A62-A9BA-40905E29F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 err="1">
                <a:cs typeface="Calibri"/>
              </a:rPr>
              <a:t>Canva</a:t>
            </a:r>
            <a:r>
              <a:rPr lang="nl-NL" dirty="0">
                <a:cs typeface="Calibri"/>
              </a:rPr>
              <a:t>: </a:t>
            </a:r>
            <a:r>
              <a:rPr lang="nl-NL" dirty="0">
                <a:cs typeface="Calibri"/>
                <a:hlinkClick r:id="rId2"/>
              </a:rPr>
              <a:t>www.canva.com</a:t>
            </a:r>
            <a:r>
              <a:rPr lang="nl-NL" dirty="0">
                <a:cs typeface="Calibri"/>
              </a:rPr>
              <a:t>: je kan gratis heel wat ontwerpen maken in de juiste grootte zoals een banner op FB, een Instagram-bericht…</a:t>
            </a:r>
          </a:p>
          <a:p>
            <a:r>
              <a:rPr lang="nl-NL" dirty="0">
                <a:cs typeface="Calibri"/>
              </a:rPr>
              <a:t>Paint </a:t>
            </a:r>
          </a:p>
          <a:p>
            <a:r>
              <a:rPr lang="nl-NL" dirty="0">
                <a:cs typeface="Calibri"/>
              </a:rPr>
              <a:t>Een paar foto-apps: Instagram, VSCO, </a:t>
            </a:r>
            <a:r>
              <a:rPr lang="nl-NL" dirty="0" err="1">
                <a:cs typeface="Calibri"/>
              </a:rPr>
              <a:t>Snapseed</a:t>
            </a:r>
            <a:r>
              <a:rPr lang="nl-NL" dirty="0">
                <a:cs typeface="Calibri"/>
              </a:rPr>
              <a:t>, </a:t>
            </a:r>
            <a:r>
              <a:rPr lang="nl-NL" dirty="0" err="1">
                <a:cs typeface="Calibri"/>
              </a:rPr>
              <a:t>PicCollage</a:t>
            </a:r>
            <a:endParaRPr lang="nl-NL" dirty="0">
              <a:cs typeface="Calibri"/>
            </a:endParaRPr>
          </a:p>
          <a:p>
            <a:r>
              <a:rPr lang="nl-NL" dirty="0">
                <a:cs typeface="Calibri"/>
              </a:rPr>
              <a:t>Stockfoto’s: </a:t>
            </a:r>
            <a:r>
              <a:rPr lang="nl-NL" dirty="0" err="1">
                <a:cs typeface="Calibri"/>
              </a:rPr>
              <a:t>Pixabay</a:t>
            </a:r>
            <a:r>
              <a:rPr lang="nl-NL" dirty="0">
                <a:cs typeface="Calibri"/>
              </a:rPr>
              <a:t>, </a:t>
            </a:r>
            <a:r>
              <a:rPr lang="nl-NL" dirty="0" err="1">
                <a:cs typeface="Calibri"/>
              </a:rPr>
              <a:t>Unsplash</a:t>
            </a:r>
            <a:r>
              <a:rPr lang="nl-NL" dirty="0">
                <a:cs typeface="Calibri"/>
              </a:rPr>
              <a:t>, </a:t>
            </a:r>
            <a:r>
              <a:rPr lang="nl-NL" dirty="0" err="1">
                <a:cs typeface="Calibri"/>
              </a:rPr>
              <a:t>Pexels</a:t>
            </a:r>
            <a:r>
              <a:rPr lang="nl-NL" dirty="0">
                <a:cs typeface="Calibri"/>
              </a:rPr>
              <a:t>…</a:t>
            </a:r>
          </a:p>
          <a:p>
            <a:pPr marL="0" indent="0">
              <a:buNone/>
            </a:pPr>
            <a:endParaRPr lang="nl-NL" dirty="0">
              <a:cs typeface="Calibri"/>
            </a:endParaRPr>
          </a:p>
          <a:p>
            <a:pPr marL="0" indent="0">
              <a:buNone/>
            </a:pPr>
            <a:endParaRPr lang="nl-NL" dirty="0">
              <a:cs typeface="Calibri"/>
            </a:endParaRPr>
          </a:p>
          <a:p>
            <a:r>
              <a:rPr lang="nl-NL" dirty="0">
                <a:cs typeface="Calibri"/>
              </a:rPr>
              <a:t>Eventueel Photoshop / </a:t>
            </a:r>
            <a:r>
              <a:rPr lang="nl-NL" dirty="0" err="1">
                <a:cs typeface="Calibri"/>
              </a:rPr>
              <a:t>Lightroom</a:t>
            </a:r>
            <a:r>
              <a:rPr lang="nl-NL" dirty="0">
                <a:cs typeface="Calibri"/>
              </a:rPr>
              <a:t> (niet gratis)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E87BAA-A4BA-4E91-94C9-C53463CB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F5A6C2-F749-4E5B-86AE-CA9B8720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FC04F-2099-4D7E-9684-5FEF4A63B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5134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6DF80-A48C-4D9A-A617-C9CB1475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Verder traject 2021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843057-2CE5-49F2-AEF9-54EC4F18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2FCE5A-B218-43EE-AA70-0D3E7726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EFAF8D-005F-4173-95CB-F46EEAF56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25</a:t>
            </a:fld>
            <a:endParaRPr lang="nl-BE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CDBD9D9B-3755-451D-B60F-1BA9591F84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44812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nl-NL" dirty="0">
                <a:cs typeface="Calibri"/>
              </a:rPr>
              <a:t>Online momenten in kleine groepjes</a:t>
            </a:r>
            <a:endParaRPr lang="nl-NL" dirty="0"/>
          </a:p>
          <a:p>
            <a:pPr marL="914400" lvl="1" indent="-457200">
              <a:buFont typeface="Arial"/>
              <a:buChar char="•"/>
            </a:pPr>
            <a:r>
              <a:rPr lang="nl-NL" sz="2800" dirty="0">
                <a:cs typeface="Calibri"/>
              </a:rPr>
              <a:t>Gericht advies, workshops video, omslagfoto sociale media... </a:t>
            </a:r>
          </a:p>
          <a:p>
            <a:pPr marL="457200" indent="-457200">
              <a:buFont typeface="Arial"/>
              <a:buChar char="•"/>
            </a:pPr>
            <a:r>
              <a:rPr lang="nl-NL" dirty="0">
                <a:cs typeface="Calibri"/>
              </a:rPr>
              <a:t>Interne communicatie bij de medewerkers</a:t>
            </a:r>
          </a:p>
          <a:p>
            <a:pPr marL="914400" lvl="1" indent="-457200">
              <a:buFont typeface="Arial"/>
              <a:buChar char="•"/>
            </a:pPr>
            <a:r>
              <a:rPr lang="nl-NL" sz="2800" dirty="0">
                <a:cs typeface="Calibri"/>
              </a:rPr>
              <a:t>Hoe ga ik aan de slag met de engagementen in mijn voorziening?</a:t>
            </a:r>
          </a:p>
          <a:p>
            <a:pPr marL="457200" indent="-457200">
              <a:buFont typeface="Arial"/>
              <a:buChar char="•"/>
            </a:pPr>
            <a:r>
              <a:rPr lang="nl-NL" dirty="0">
                <a:cs typeface="Calibri"/>
              </a:rPr>
              <a:t>Advertenties op Google lopen verder</a:t>
            </a:r>
            <a:endParaRPr lang="nl-BE" dirty="0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nl-NL" dirty="0">
                <a:cs typeface="Calibri"/>
              </a:rPr>
              <a:t>Eventueel in het najaar: campagne regionale televisie</a:t>
            </a:r>
          </a:p>
          <a:p>
            <a:pPr marL="457200" indent="-457200">
              <a:buFont typeface="Arial"/>
              <a:buChar char="•"/>
            </a:pPr>
            <a:r>
              <a:rPr lang="nl-NL" dirty="0">
                <a:cs typeface="Calibri"/>
              </a:rPr>
              <a:t>Promotiemateriaal in webshop, aanmaak flyer  </a:t>
            </a:r>
            <a:endParaRPr lang="nl-B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489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33C7ED6-EF34-4629-9174-D2C38024A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2025" y="444397"/>
            <a:ext cx="4270067" cy="5065967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E2D9A0-EE71-4052-8586-2744C6F03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715A31-1456-4ADA-A0F0-5F623C78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C8ACC2-24D2-4E4D-ADA6-F49230EB1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727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661A2-2A5D-4BF6-A18C-0F186528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afgelegde weg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B55638A-9184-472C-B4B4-EED23BF45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062" y="1453262"/>
            <a:ext cx="9019876" cy="4351338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4ABFEE-A600-4D36-A336-01CAD8E8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D543C8-DF48-4D6E-A152-37AB02DD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2D8A94-F2C3-4A87-A8B2-DCB1864A0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474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BD0CA-4479-410E-98B1-F295B2FC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Terugblik (1)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626CC8-142D-46BB-B070-3DE190E14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2468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l-NL" dirty="0">
                <a:cs typeface="Calibri"/>
              </a:rPr>
              <a:t>Vraag leden ouderenzorg: positieve beeldvorming en profilering </a:t>
            </a:r>
            <a:r>
              <a:rPr lang="nl-NL" dirty="0" err="1">
                <a:cs typeface="Calibri"/>
              </a:rPr>
              <a:t>social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profit</a:t>
            </a:r>
            <a:endParaRPr lang="nl-NL" dirty="0">
              <a:cs typeface="Calibri"/>
            </a:endParaRPr>
          </a:p>
          <a:p>
            <a:r>
              <a:rPr lang="nl-NL" dirty="0">
                <a:cs typeface="Calibri"/>
              </a:rPr>
              <a:t>Voorjaar en zomer 2019: marktanalyse en communicatieconcept</a:t>
            </a:r>
          </a:p>
          <a:p>
            <a:r>
              <a:rPr lang="nl-NL" dirty="0">
                <a:cs typeface="Calibri"/>
              </a:rPr>
              <a:t>Sept. 2019: voorstelling </a:t>
            </a:r>
            <a:r>
              <a:rPr lang="nl-NL" dirty="0">
                <a:solidFill>
                  <a:srgbClr val="FF0000"/>
                </a:solidFill>
                <a:cs typeface="Calibri"/>
              </a:rPr>
              <a:t>'Het klopt voor u' </a:t>
            </a:r>
            <a:r>
              <a:rPr lang="nl-NL" dirty="0">
                <a:cs typeface="Calibri"/>
              </a:rPr>
              <a:t>en goedkeuring SBOZ</a:t>
            </a:r>
          </a:p>
          <a:p>
            <a:r>
              <a:rPr lang="nl-NL" dirty="0">
                <a:cs typeface="Calibri"/>
              </a:rPr>
              <a:t>Okt. - nov. 2019: voorstelling campagne Tour van Vlaanderen</a:t>
            </a:r>
          </a:p>
          <a:p>
            <a:r>
              <a:rPr lang="nl-NL" dirty="0">
                <a:cs typeface="Calibri"/>
              </a:rPr>
              <a:t>Dec. 2019: instap van meer dan 300 voorzieningen</a:t>
            </a:r>
          </a:p>
          <a:p>
            <a:r>
              <a:rPr lang="nl-NL" dirty="0">
                <a:cs typeface="Calibri"/>
              </a:rPr>
              <a:t>Jan. 2020: uitwerking interne campagne - aan de slag met medewerkers </a:t>
            </a:r>
          </a:p>
          <a:p>
            <a:r>
              <a:rPr lang="nl-NL" dirty="0">
                <a:cs typeface="Calibri"/>
              </a:rPr>
              <a:t>Jan. 2020 - feb. 2020:</a:t>
            </a:r>
          </a:p>
          <a:p>
            <a:pPr lvl="1"/>
            <a:r>
              <a:rPr lang="nl-NL" dirty="0">
                <a:cs typeface="Calibri"/>
              </a:rPr>
              <a:t>realisatie portaalwebsite</a:t>
            </a:r>
          </a:p>
          <a:p>
            <a:pPr lvl="1"/>
            <a:r>
              <a:rPr lang="nl-NL" dirty="0">
                <a:cs typeface="Calibri"/>
              </a:rPr>
              <a:t>praktische workshops communicatie </a:t>
            </a:r>
          </a:p>
          <a:p>
            <a:pPr lvl="1"/>
            <a:r>
              <a:rPr lang="nl-NL" dirty="0">
                <a:cs typeface="Calibri"/>
              </a:rPr>
              <a:t>uitwerken (extern) promotiemateriaal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1F5FE-884A-4C01-976F-D0569F5E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68BF21-B766-49C4-9DE9-F8029727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1087CA-A0C6-41A9-A91C-908F5915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993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82F18FF-0E35-441C-9C24-9C5B59C1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8517-92EB-4B4E-AA56-DD8C1468B85E}" type="datetime1">
              <a:rPr lang="nl-BE" smtClean="0"/>
              <a:t>8/03/2021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814D73D-3DC3-4647-A6C4-274D75CE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D73777-B9BC-4F84-977A-80296B0B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2995065-2281-4BA8-ABE0-A86EB5E6A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76" y="526790"/>
            <a:ext cx="9381047" cy="49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0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BD0CA-4479-410E-98B1-F295B2FC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Terugblik (2)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626CC8-142D-46BB-B070-3DE190E14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</a:rPr>
              <a:t>Maart 2020: stopzetting campagne</a:t>
            </a:r>
            <a:endParaRPr lang="nl-NL" dirty="0"/>
          </a:p>
          <a:p>
            <a:r>
              <a:rPr lang="nl-NL" dirty="0">
                <a:cs typeface="Calibri"/>
              </a:rPr>
              <a:t>2020: </a:t>
            </a:r>
            <a:r>
              <a:rPr lang="nl-NL" dirty="0" err="1">
                <a:cs typeface="Calibri"/>
              </a:rPr>
              <a:t>wzc</a:t>
            </a:r>
            <a:r>
              <a:rPr lang="nl-NL" dirty="0">
                <a:cs typeface="Calibri"/>
              </a:rPr>
              <a:t> in het oog van de storm, veel negatieve berichtgeving</a:t>
            </a:r>
            <a:endParaRPr lang="nl-NL" dirty="0"/>
          </a:p>
          <a:p>
            <a:r>
              <a:rPr lang="nl-NL" dirty="0">
                <a:cs typeface="Calibri"/>
              </a:rPr>
              <a:t>Zomer 2020: vraag voortzetting campagne. Klopt het nog?</a:t>
            </a:r>
          </a:p>
          <a:p>
            <a:r>
              <a:rPr lang="nl-NL" dirty="0">
                <a:cs typeface="Calibri"/>
              </a:rPr>
              <a:t>Sept. 2020: bijsturing naar </a:t>
            </a:r>
            <a:r>
              <a:rPr lang="nl-NL" dirty="0">
                <a:solidFill>
                  <a:srgbClr val="FF0000"/>
                </a:solidFill>
                <a:cs typeface="Calibri"/>
              </a:rPr>
              <a:t>'ons hart klopt voor u'</a:t>
            </a:r>
          </a:p>
          <a:p>
            <a:r>
              <a:rPr lang="nl-NL" dirty="0">
                <a:cs typeface="Calibri"/>
              </a:rPr>
              <a:t>Sept. - okt. 2020: aanpassing label en engagementen + input portaalwebsite </a:t>
            </a:r>
          </a:p>
          <a:p>
            <a:endParaRPr lang="nl-NL" dirty="0">
              <a:cs typeface="Calibri"/>
            </a:endParaRPr>
          </a:p>
          <a:p>
            <a:endParaRPr lang="nl-NL" dirty="0">
              <a:cs typeface="Calibri"/>
            </a:endParaRPr>
          </a:p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1F5FE-884A-4C01-976F-D0569F5E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68BF21-B766-49C4-9DE9-F8029727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1087CA-A0C6-41A9-A91C-908F5915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493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FC9027F-82CB-4C3A-9DC1-53EF0168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F161-355D-4C39-BB3E-DC9D25309EB6}" type="datetime1">
              <a:rPr lang="nl-BE" smtClean="0"/>
              <a:t>8/03/2021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FB0299-EE32-42B9-8645-D467FD83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DB3540F-7529-47AB-8081-CFC487C15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7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3C0251B-E91E-4926-A1AD-718B4F18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392988"/>
            <a:ext cx="7667625" cy="5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8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6BB19-5A17-42C4-8E9E-298D62B5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Terugblik (3)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E0A8C6-E28B-44C0-81C1-02F432B19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Nov. 2020: tweede uitstel</a:t>
            </a:r>
          </a:p>
          <a:p>
            <a:r>
              <a:rPr lang="nl-BE"/>
              <a:t>Inzet op algemene steuncampagne zorgverleners</a:t>
            </a:r>
          </a:p>
          <a:p>
            <a:endParaRPr lang="nl-BE"/>
          </a:p>
          <a:p>
            <a:endParaRPr lang="nl-BE"/>
          </a:p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7A45A2-F0AF-4F09-9E35-8C74544A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191E-AB31-49D4-8638-315D17F5FC89}" type="datetime1">
              <a:rPr lang="nl-BE" smtClean="0"/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10D4CD-59DB-4E28-8BD4-E767141A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F44759-46D9-45D4-8135-C2C7235C1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63E7E-AA81-418E-AED7-492A8229C6EB}" type="slidenum">
              <a:rPr lang="nl-BE" smtClean="0"/>
              <a:pPr/>
              <a:t>8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157743-6ABE-4B18-81A5-2509C7BDD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00" y="3033713"/>
            <a:ext cx="2993572" cy="31432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0C18E4-FCCD-435A-A7AC-B221ADBF5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27" y="3033713"/>
            <a:ext cx="2993573" cy="302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65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D6810-9055-4201-9F63-6710A29D6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/>
              <a:t>Terugblik (4)</a:t>
            </a:r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955FA3A7-208A-4BDC-BAEF-1FF3F852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8" y="2483358"/>
            <a:ext cx="5181600" cy="1891284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3881A2-BEAE-4314-901E-A059E957A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7350" y="1825625"/>
            <a:ext cx="588645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600" dirty="0"/>
              <a:t>7/12/2020: portaalwebsite gaat online</a:t>
            </a:r>
            <a:br>
              <a:rPr lang="nl-NL" sz="2600" dirty="0"/>
            </a:br>
            <a:endParaRPr lang="nl-NL" sz="2600" dirty="0"/>
          </a:p>
          <a:p>
            <a:r>
              <a:rPr lang="nl-NL" sz="2600" dirty="0"/>
              <a:t>Week 7/12/2020: </a:t>
            </a:r>
            <a:r>
              <a:rPr lang="nl-NL" sz="2600" dirty="0" err="1"/>
              <a:t>radiospots</a:t>
            </a:r>
            <a:r>
              <a:rPr lang="nl-NL" sz="2600" dirty="0"/>
              <a:t> “ons hart klopt voor u” op Radio 1 en 2</a:t>
            </a:r>
            <a:br>
              <a:rPr lang="nl-NL" sz="2600" dirty="0"/>
            </a:br>
            <a:endParaRPr lang="nl-NL" sz="2600" dirty="0"/>
          </a:p>
          <a:p>
            <a:r>
              <a:rPr lang="nl-NL" sz="2600" dirty="0"/>
              <a:t>Sinds januari 2021: </a:t>
            </a:r>
          </a:p>
          <a:p>
            <a:pPr lvl="1"/>
            <a:r>
              <a:rPr lang="nl-NL" sz="2600" dirty="0"/>
              <a:t>Betaalde advertenties op Google</a:t>
            </a:r>
          </a:p>
          <a:p>
            <a:pPr lvl="1"/>
            <a:r>
              <a:rPr lang="nl-NL" sz="2600" dirty="0"/>
              <a:t>Webshop heropend voor bestelling promomateriaal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F59FC7-D718-4143-89D2-DABDF968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7B191E-AB31-49D4-8638-315D17F5FC89}" type="datetime1">
              <a:rPr lang="nl-BE" smtClean="0"/>
              <a:pPr>
                <a:spcAft>
                  <a:spcPts val="600"/>
                </a:spcAft>
              </a:pPr>
              <a:t>8/03/2021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1C4622-1C86-4A79-812E-1751FC4E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BE"/>
              <a:t>www.zorgneticuro.be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A80C7F-7D60-4981-A1D9-12D8CE44C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3072" y="6356350"/>
            <a:ext cx="101072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463E7E-AA81-418E-AED7-492A8229C6EB}" type="slidenum">
              <a:rPr lang="nl-BE" smtClean="0"/>
              <a:pPr>
                <a:spcAft>
                  <a:spcPts val="600"/>
                </a:spcAft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07706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1A8462AD-FAB5-42A6-8B75-426800D14588}" vid="{BADB5F32-2B10-4993-91DB-9D53683FA6B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5AE60674D73548BE1891F9287D941F" ma:contentTypeVersion="5" ma:contentTypeDescription="Een nieuw document maken." ma:contentTypeScope="" ma:versionID="140d40ce448544752be3c013f7d47778">
  <xsd:schema xmlns:xsd="http://www.w3.org/2001/XMLSchema" xmlns:xs="http://www.w3.org/2001/XMLSchema" xmlns:p="http://schemas.microsoft.com/office/2006/metadata/properties" xmlns:ns2="51515407-0671-408b-a977-4233d48d097e" targetNamespace="http://schemas.microsoft.com/office/2006/metadata/properties" ma:root="true" ma:fieldsID="390c6b72367df828a7f1277f0af819d2" ns2:_="">
    <xsd:import namespace="51515407-0671-408b-a977-4233d48d09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15407-0671-408b-a977-4233d48d09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09CF04-DB2A-4BC3-B9E9-A0C551CA9FE3}">
  <ds:schemaRefs>
    <ds:schemaRef ds:uri="51515407-0671-408b-a977-4233d48d09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B2F7D9A-D567-4FD8-A4A9-AFDAA72657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B9D5A9-C553-4DB5-9C54-317E0DAA301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20210305_Infomoment</Template>
  <TotalTime>24</TotalTime>
  <Words>995</Words>
  <Application>Microsoft Office PowerPoint</Application>
  <PresentationFormat>Breedbeeld</PresentationFormat>
  <Paragraphs>181</Paragraphs>
  <Slides>26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Arial</vt:lpstr>
      <vt:lpstr>Arial,Sans-Serif</vt:lpstr>
      <vt:lpstr>Calibri</vt:lpstr>
      <vt:lpstr>Calibri Light</vt:lpstr>
      <vt:lpstr>Wingdings</vt:lpstr>
      <vt:lpstr>Kantoorthema</vt:lpstr>
      <vt:lpstr>Campagne “Ons hart klopt voor u”</vt:lpstr>
      <vt:lpstr>Programma</vt:lpstr>
      <vt:lpstr>De afgelegde weg</vt:lpstr>
      <vt:lpstr>Terugblik (1)</vt:lpstr>
      <vt:lpstr>PowerPoint-presentatie</vt:lpstr>
      <vt:lpstr>Terugblik (2)</vt:lpstr>
      <vt:lpstr>PowerPoint-presentatie</vt:lpstr>
      <vt:lpstr>Terugblik (3)</vt:lpstr>
      <vt:lpstr>Terugblik (4)</vt:lpstr>
      <vt:lpstr>2021: gestaag verder bouwen aan een sterk merk</vt:lpstr>
      <vt:lpstr>Bezoekers www.onshartkloptvooru.be</vt:lpstr>
      <vt:lpstr>Herkenbaarheid van het merk verhogen</vt:lpstr>
      <vt:lpstr>Voordelen van een sterk merk  </vt:lpstr>
      <vt:lpstr>Allemaal samen</vt:lpstr>
      <vt:lpstr>PowerPoint-presentatie</vt:lpstr>
      <vt:lpstr>Voorjaar 2021: nieuwe radiocampagne</vt:lpstr>
      <vt:lpstr>Hoe zet ik als wzc de campagne kracht bij?</vt:lpstr>
      <vt:lpstr>Promotiemateriaal op dashboard ledenzone www.zorgneticuro.be</vt:lpstr>
      <vt:lpstr>'Ons hart klopt voor u' integreren </vt:lpstr>
      <vt:lpstr>PowerPoint-presentatie</vt:lpstr>
      <vt:lpstr>'Ons hart klopt voor u' in de voorzieningen</vt:lpstr>
      <vt:lpstr>'Ons hart klopt voor u' in de voorzieningen</vt:lpstr>
      <vt:lpstr>'Ons hart klopt voor u’ in de voorzieningen</vt:lpstr>
      <vt:lpstr>Gratis tools </vt:lpstr>
      <vt:lpstr>Verder traject 2021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Ons hart klopt voor u</dc:title>
  <dc:creator>Mieke Vasseur</dc:creator>
  <cp:lastModifiedBy>Mieke Vasseur</cp:lastModifiedBy>
  <cp:revision>5</cp:revision>
  <dcterms:created xsi:type="dcterms:W3CDTF">2021-03-01T09:41:25Z</dcterms:created>
  <dcterms:modified xsi:type="dcterms:W3CDTF">2021-03-08T10:23:19Z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0x010100325AE60674D73548BE1891F9287D941F</vt:lpwstr>
  </property>
</Properties>
</file>